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338" r:id="rId2"/>
    <p:sldId id="400" r:id="rId3"/>
    <p:sldId id="467" r:id="rId4"/>
    <p:sldId id="403" r:id="rId5"/>
    <p:sldId id="413" r:id="rId6"/>
    <p:sldId id="428" r:id="rId7"/>
    <p:sldId id="443" r:id="rId8"/>
    <p:sldId id="444" r:id="rId9"/>
    <p:sldId id="445" r:id="rId10"/>
    <p:sldId id="446" r:id="rId11"/>
    <p:sldId id="427" r:id="rId12"/>
    <p:sldId id="456" r:id="rId13"/>
    <p:sldId id="455" r:id="rId14"/>
    <p:sldId id="448" r:id="rId15"/>
    <p:sldId id="457" r:id="rId16"/>
    <p:sldId id="449" r:id="rId17"/>
    <p:sldId id="450" r:id="rId18"/>
    <p:sldId id="459" r:id="rId19"/>
    <p:sldId id="458" r:id="rId20"/>
    <p:sldId id="460" r:id="rId21"/>
    <p:sldId id="462" r:id="rId22"/>
    <p:sldId id="466" r:id="rId23"/>
    <p:sldId id="464" r:id="rId24"/>
    <p:sldId id="468" r:id="rId25"/>
    <p:sldId id="461" r:id="rId26"/>
    <p:sldId id="469" r:id="rId27"/>
    <p:sldId id="325" r:id="rId28"/>
    <p:sldId id="307" r:id="rId29"/>
    <p:sldId id="335" r:id="rId30"/>
    <p:sldId id="362" r:id="rId31"/>
    <p:sldId id="339" r:id="rId32"/>
    <p:sldId id="292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ambria Math" panose="02040503050406030204" pitchFamily="18" charset="0"/>
      <p:regular r:id="rId41"/>
    </p:embeddedFont>
    <p:embeddedFont>
      <p:font typeface="Fira Sans" panose="020B05030500000200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245" autoAdjust="0"/>
  </p:normalViewPr>
  <p:slideViewPr>
    <p:cSldViewPr snapToGrid="0">
      <p:cViewPr varScale="1">
        <p:scale>
          <a:sx n="112" d="100"/>
          <a:sy n="112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3675BD-4946-4410-A1F9-B89B506A0F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0D312-7AB5-4F22-BFC6-E3A0E3752B8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1C17900-95FA-4124-853C-9BC71B59CBE5}" type="datetime1">
              <a:rPr lang="en-GB"/>
              <a:pPr lvl="0"/>
              <a:t>19/05/2023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795BFAD-25FB-44F4-A1F4-7C7BCA8718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BD18631-2C80-46B9-8098-49893BF03A1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6CE3E-0570-4BA9-B4CF-A14FD5940EC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889AE-B471-4AA4-934E-9679F5A69B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E8F8CAC-A6C2-44BD-8532-85D68FCA9A1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7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B78A-C25D-4369-9106-00B4BDAF603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FFA11-F813-4EF0-9841-50137F6A47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B2E3B-66D8-43A0-8375-C2975F6B0B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25D1A3-0A93-4C94-80FF-26B8FD61124B}" type="datetime1">
              <a:rPr lang="en-GB"/>
              <a:pPr lvl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EBF7B-030B-4FD3-BF9C-3574A13BF65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CB68-464B-40AD-AA5E-AB324273D1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DFEBC7-7E1D-4B66-8533-8C3175D0D9C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707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4EBA-7EDD-4D71-84C5-3388D0DFE2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9A5FA-1D8C-4583-A854-FD0F2ABAFF7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FF600-4F19-48F8-846B-B9650CD6BB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142B93-5A2B-450B-8B37-47C337A7F461}" type="datetime1">
              <a:rPr lang="en-GB"/>
              <a:pPr lvl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9065-D234-4486-AEDA-22F916391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DB926-5CE2-4917-ADCF-A3FE6427C7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E280FA-8BD4-4A05-A90E-B4F29B94C0C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59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F0152-33E9-43E5-9815-5EC9B03AC6E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AE50-B699-4E21-AD6A-E4E8CAFDDB3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4F83F-6880-4826-B7A6-1FB1A919C5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063067-B603-41EE-A9A7-41899DD775E6}" type="datetime1">
              <a:rPr lang="en-GB"/>
              <a:pPr lvl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F6651-4757-4750-B5CA-D68758D35A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6E88B-E798-46DF-BDB3-E419282976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1CB181-579F-471F-9256-CB2C169A779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5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3600-4193-4049-9D7E-DC5FE8465E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4075-3F16-4E08-A33E-1DE8E59C1C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8924-35A9-4D75-8DB7-F36F14CE6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249873-F8C6-4397-84F9-F8EC0F22A697}" type="datetime1">
              <a:rPr lang="en-GB"/>
              <a:pPr lvl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81E53-D070-4843-A163-7D384618DEF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19BA-121B-4DBE-A21D-F2C0FF9103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587C5-AECA-423D-8EA8-7D6A6FE2B22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4173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7042-6FBA-4E2A-94C3-044912467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86B77-1A88-44A0-BB20-3414F40E7A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36A58-DBF0-437B-B744-342F81B263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2BD4ED-6206-4BF6-96F8-E25353DC0FB4}" type="datetime1">
              <a:rPr lang="en-GB"/>
              <a:pPr lvl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E4042-FA18-404B-9EEE-6E081827CB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0B63E-4F11-462B-B05A-DB120FBB54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C7B85-F530-430C-9C09-92C7ED3254A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2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97FF-3134-4453-944F-0C817F31C1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A09F-10AB-467A-8401-201B573A169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A789C-D4AB-4713-A8CD-F8334464525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B0190-FCD0-4E76-AD78-D1CDCC84B0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B86B4E-481C-4780-B006-4B46E923812F}" type="datetime1">
              <a:rPr lang="en-GB"/>
              <a:pPr lvl="0"/>
              <a:t>19/05/2023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81F56-22BD-479F-AAA2-8AB645D47F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244C1-108C-4089-BCE4-DC215B0723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F52EB1-DF95-468D-9B28-B4F39612EFF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1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146E-4AF7-4834-8B14-CD2F1E0BD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42E8B-DF6D-4AE5-895A-9EE6BC0834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A3524-0497-4327-9523-35395CE3372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CC812-CEF1-49EA-812F-C2D9399A92E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DF637-92CE-4693-A559-B439BE3582C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256A7-111C-49F5-B70B-48937CACE4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B0C8B-6A6B-4F9A-AD92-C7A874294C43}" type="datetime1">
              <a:rPr lang="en-GB"/>
              <a:pPr lvl="0"/>
              <a:t>19/05/2023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5173D-4E52-4C15-B70E-50C36E9676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BBF5F-732A-48F7-A7BD-C4E18FFBC5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074826-7FA0-4CC4-AA50-76D0B3FD8C2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17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2E71-4B52-4A86-8DF2-7F41875293E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50227-4160-4A65-82D1-C3BA96320E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42089C-BC90-4A09-BBF2-11ACCFCC6AAC}" type="datetime1">
              <a:rPr lang="en-GB"/>
              <a:pPr lvl="0"/>
              <a:t>19/05/2023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3F245-9C55-4372-83F3-B76EB9BB34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3BB15-1C8E-40EB-ACD5-122B18B9C7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F334AB-BC62-40DE-B5C6-6CC18338FB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2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91FEB-16BE-477E-9FBC-3C57BD6FC1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45A0C3-C9A4-409A-ABC1-542A7544900D}" type="datetime1">
              <a:rPr lang="en-GB"/>
              <a:pPr lvl="0"/>
              <a:t>19/05/2023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96FB0-605D-4751-8632-517A634DD9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7AD1-EF5D-4DE1-86DA-C821852950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F18557-F3A6-4CF4-95FE-A175EBDA5FD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1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2753-69E5-4D1B-BCE6-61A81DF2D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4E7F-884B-427D-8BC2-B1F6A79A6AC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667D7-5AF4-4AAD-A6D8-67FB8831C4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7C487-FBA9-4AD0-9AF9-01010AF359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905373-3B96-430D-80BE-EEB6F3514509}" type="datetime1">
              <a:rPr lang="en-GB"/>
              <a:pPr lvl="0"/>
              <a:t>19/05/2023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FA6F1-DD0D-472C-83F5-B4919C0183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89D1-4D95-4EEA-AD8B-AED4AE01CC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5D6DE7-745E-4B1C-9FE2-2920602B99E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72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C2CC-D157-40B2-8091-A91D9DC85C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37A7F-B8C5-4957-A0D6-2DCDA4757F4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2B0BB-9BAD-4586-A89C-17ABDAA209B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2CA43-F7D4-43CB-B9A0-C61B4A1C3E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713A6C-3BFD-4C18-89E6-78D595B19DB8}" type="datetime1">
              <a:rPr lang="en-GB"/>
              <a:pPr lvl="0"/>
              <a:t>19/05/2023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106B7-9E65-414F-BCC1-BAA0E7B635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0596-C22D-4CC2-A20F-E327ADA4BD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8F9949-08C5-4C4D-8656-4D860A78FF9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5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00737C-7133-4928-A965-F606C9053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EBD72-5DCA-4723-AF70-754F387743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0CF75-4FFB-4B10-B03D-2FE4D784923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19E4415A-9E33-406F-911E-8770DEE3AE96}" type="datetime1">
              <a:rPr lang="en-GB"/>
              <a:pPr lvl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E781-6484-4CAC-8722-FA7EF52258D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15838-C6BB-4F86-A0D3-FD0AE75A9B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8B1A737-10E3-4D29-A14E-BEEB0DA9491B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ED48-2CC3-4039-BBFB-37F4AF6B7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Controlled ITS &amp;</a:t>
            </a:r>
            <a:b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</a:br>
            <a:r>
              <a:rPr lang="en-GB" sz="5400" b="1" kern="0" dirty="0" err="1">
                <a:solidFill>
                  <a:srgbClr val="FFFFFF"/>
                </a:solidFill>
                <a:latin typeface="Fira Sans" pitchFamily="34"/>
                <a:ea typeface="Fira Code" pitchFamily="49"/>
              </a:rPr>
              <a:t>CausalImpact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8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Controlled Interrupted Time Series 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197" y="1690688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An extension of Interrupted Time Series when we have access to one or more</a:t>
            </a:r>
            <a:br>
              <a:rPr lang="en-GB" sz="2000" dirty="0">
                <a:solidFill>
                  <a:srgbClr val="404040"/>
                </a:solidFill>
                <a:latin typeface="Fira Sans" pitchFamily="34"/>
              </a:rPr>
            </a:b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control time series</a:t>
            </a:r>
          </a:p>
          <a:p>
            <a:pPr marL="0" lvl="0" indent="0">
              <a:buNone/>
            </a:pPr>
            <a:endParaRPr lang="en-GB" sz="20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Typically 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observations of the same process, for a different unit, which is </a:t>
            </a: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correlated with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 (i.e. predictive of) the </a:t>
            </a: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target time series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, but which </a:t>
            </a: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does not experience the intervention</a:t>
            </a: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endParaRPr lang="en-GB" sz="20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Similar criteria as the synthetic control and </a:t>
            </a:r>
            <a:r>
              <a:rPr lang="en-GB" sz="2000" dirty="0" err="1">
                <a:solidFill>
                  <a:srgbClr val="404040"/>
                </a:solidFill>
                <a:latin typeface="Fira Sans" pitchFamily="34"/>
              </a:rPr>
              <a:t>DiD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 method “control” units</a:t>
            </a:r>
          </a:p>
          <a:p>
            <a:pPr marL="0" lvl="0" indent="0">
              <a:buNone/>
            </a:pPr>
            <a:endParaRPr lang="en-GB" sz="18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Basic Idea:</a:t>
            </a:r>
          </a:p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Build a time series / forecasting model, but include control time series as contemporaneous (same-time-moment) predictors</a:t>
            </a:r>
          </a:p>
        </p:txBody>
      </p:sp>
    </p:spTree>
    <p:extLst>
      <p:ext uri="{BB962C8B-B14F-4D97-AF65-F5344CB8AC3E}">
        <p14:creationId xmlns:p14="http://schemas.microsoft.com/office/powerpoint/2010/main" val="3360354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2905664"/>
                  </p:ext>
                </p:extLst>
              </p:nvPr>
            </p:nvGraphicFramePr>
            <p:xfrm>
              <a:off x="3109768" y="565277"/>
              <a:ext cx="541563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2605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2905664"/>
                  </p:ext>
                </p:extLst>
              </p:nvPr>
            </p:nvGraphicFramePr>
            <p:xfrm>
              <a:off x="3109768" y="565277"/>
              <a:ext cx="541563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2605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676" t="-73256" r="-502027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676" t="-73256" r="-402027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9329" t="-73256" r="-299329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1351" t="-73256" r="-201351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351" t="-73256" r="-101351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1351" t="-73256" r="-1351" b="-901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196053" r="-502027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196053" r="-402027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196053" r="-299329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196053" r="-201351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196053" r="-101351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296053" r="-50202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296053" r="-40202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296053" r="-299329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296053" r="-201351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296053" r="-101351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390909" r="-50202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390909" r="-40202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390909" r="-299329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390909" r="-201351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390909" r="-101351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497368" r="-50202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497368" r="-40202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497368" r="-299329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497368" r="-201351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497368" r="-101351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589610" r="-50202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589610" r="-40202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589610" r="-299329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589610" r="-201351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589610" r="-101351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698684" r="-50202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698684" r="-40202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698684" r="-299329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698684" r="-201351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698684" r="-101351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788312" r="-50202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788312" r="-40202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788312" r="-299329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788312" r="-201351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788312" r="-101351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900000" r="-50202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900000" r="-40202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900000" r="-299329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900000" r="-201351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900000" r="-101351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987013" r="-50202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987013" r="-40202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987013" r="-299329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987013" r="-201351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987013" r="-101351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1101316" r="-50202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1101316" r="-40202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1101316" r="-299329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1101316" r="-201351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1101316" r="-101351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3037343" y="3795779"/>
            <a:ext cx="5488055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02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652959"/>
                  </p:ext>
                </p:extLst>
              </p:nvPr>
            </p:nvGraphicFramePr>
            <p:xfrm>
              <a:off x="801135" y="1244285"/>
              <a:ext cx="4594728" cy="47210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57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7657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7657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7657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7657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765788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</a:tblGrid>
                  <a:tr h="323248"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44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400" dirty="0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400" dirty="0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400" dirty="0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400" dirty="0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400" dirty="0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400" dirty="0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/>
                            <a:t>2</a:t>
                          </a:r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/>
                            <a:t>6</a:t>
                          </a:r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/>
                            <a:t>4</a:t>
                          </a:r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/>
                            <a:t>2</a:t>
                          </a:r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/>
                            <a:t>1</a:t>
                          </a:r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652959"/>
                  </p:ext>
                </p:extLst>
              </p:nvPr>
            </p:nvGraphicFramePr>
            <p:xfrm>
              <a:off x="801135" y="1244285"/>
              <a:ext cx="4594728" cy="47210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57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7657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7657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7657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7657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765788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</a:tblGrid>
                  <a:tr h="323248"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4803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794" t="-71622" r="-500794" b="-8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794" t="-71622" r="-400794" b="-8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794" t="-71622" r="-300794" b="-8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3200" t="-71622" r="-203200" b="-8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1622" r="-101587" b="-8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0000" t="-71622" r="-1587" b="-889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794" t="-198438" r="-500794" b="-9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100794" t="-198438" r="-400794" b="-9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200794" t="-198438" r="-300794" b="-9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303200" t="-198438" r="-203200" b="-9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400000" t="-198438" r="-101587" b="-9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/>
                            <a:t>2</a:t>
                          </a:r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794" t="-293846" r="-500794" b="-8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100794" t="-293846" r="-400794" b="-8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200794" t="-293846" r="-300794" b="-8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303200" t="-293846" r="-203200" b="-8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400000" t="-293846" r="-101587" b="-8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/>
                            <a:t>6</a:t>
                          </a:r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794" t="-393846" r="-500794" b="-7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100794" t="-393846" r="-400794" b="-7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200794" t="-393846" r="-300794" b="-7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303200" t="-393846" r="-203200" b="-7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400000" t="-393846" r="-101587" b="-7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/>
                            <a:t>4</a:t>
                          </a:r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794" t="-493846" r="-500794" b="-6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100794" t="-493846" r="-400794" b="-6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200794" t="-493846" r="-300794" b="-6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303200" t="-493846" r="-203200" b="-6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400000" t="-493846" r="-101587" b="-6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/>
                            <a:t>2</a:t>
                          </a:r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794" t="-593846" r="-500794" b="-5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100794" t="-593846" r="-400794" b="-5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200794" t="-593846" r="-300794" b="-5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303200" t="-593846" r="-203200" b="-5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400000" t="-593846" r="-101587" b="-5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/>
                            <a:t>1</a:t>
                          </a:r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794" t="-693846" r="-500794" b="-4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100794" t="-693846" r="-400794" b="-4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200794" t="-693846" r="-300794" b="-4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303200" t="-693846" r="-203200" b="-4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400000" t="-693846" r="-101587" b="-4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794" t="-806250" r="-500794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100794" t="-806250" r="-400794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200794" t="-806250" r="-300794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303200" t="-806250" r="-203200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400000" t="-806250" r="-101587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794" t="-892308" r="-500794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100794" t="-892308" r="-400794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200794" t="-892308" r="-300794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303200" t="-892308" r="-203200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400000" t="-892308" r="-101587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794" t="-992308" r="-500794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100794" t="-992308" r="-400794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200794" t="-992308" r="-300794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303200" t="-992308" r="-2032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400000" t="-992308" r="-101587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794" t="-1092308" r="-500794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100794" t="-1092308" r="-400794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200794" t="-1092308" r="-300794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303200" t="-1092308" r="-2032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400000" t="-1092308" r="-101587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746816" y="3967794"/>
            <a:ext cx="4656177" cy="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4690F1A-0994-D2DC-7A94-CD7C926BD7B2}"/>
              </a:ext>
            </a:extLst>
          </p:cNvPr>
          <p:cNvSpPr txBox="1"/>
          <p:nvPr/>
        </p:nvSpPr>
        <p:spPr>
          <a:xfrm>
            <a:off x="7201090" y="1686412"/>
            <a:ext cx="315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Fit a forecasting model</a:t>
            </a:r>
          </a:p>
          <a:p>
            <a:pPr algn="ctr"/>
            <a:r>
              <a:rPr lang="en-GB" dirty="0">
                <a:solidFill>
                  <a:schemeClr val="accent6"/>
                </a:solidFill>
              </a:rPr>
              <a:t>C as time-varying predictor</a:t>
            </a:r>
            <a:endParaRPr lang="nl-NL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1A1BFD-335C-256F-E75A-326201BD5A03}"/>
                  </a:ext>
                </a:extLst>
              </p:cNvPr>
              <p:cNvSpPr txBox="1"/>
              <p:nvPr/>
            </p:nvSpPr>
            <p:spPr>
              <a:xfrm>
                <a:off x="7018506" y="2576934"/>
                <a:ext cx="3407535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1A1BFD-335C-256F-E75A-326201BD5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506" y="2576934"/>
                <a:ext cx="3407535" cy="284437"/>
              </a:xfrm>
              <a:prstGeom prst="rect">
                <a:avLst/>
              </a:prstGeom>
              <a:blipFill>
                <a:blip r:embed="rId3"/>
                <a:stretch>
                  <a:fillRect l="-1073" t="-19565" b="-3695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E24A94E-A229-4C7F-3784-D2B0490729E3}"/>
              </a:ext>
            </a:extLst>
          </p:cNvPr>
          <p:cNvSpPr/>
          <p:nvPr/>
        </p:nvSpPr>
        <p:spPr>
          <a:xfrm>
            <a:off x="3104241" y="1996475"/>
            <a:ext cx="770641" cy="1971317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3EEEB9-E187-A334-B745-578A447F2FA2}"/>
              </a:ext>
            </a:extLst>
          </p:cNvPr>
          <p:cNvCxnSpPr>
            <a:cxnSpLocks/>
          </p:cNvCxnSpPr>
          <p:nvPr/>
        </p:nvCxnSpPr>
        <p:spPr>
          <a:xfrm>
            <a:off x="3874882" y="2828206"/>
            <a:ext cx="2963502" cy="0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74C4371-2243-2E2D-D91E-D190AF7DA216}"/>
              </a:ext>
            </a:extLst>
          </p:cNvPr>
          <p:cNvSpPr/>
          <p:nvPr/>
        </p:nvSpPr>
        <p:spPr>
          <a:xfrm>
            <a:off x="4632352" y="2009578"/>
            <a:ext cx="770641" cy="1971317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5D31F55-66A3-2AA1-C2CE-588E919012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781" y="96118"/>
            <a:ext cx="10515600" cy="1325559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Controlled Interrupted Time Series 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2335154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01135" y="1244285"/>
              <a:ext cx="4594728" cy="47210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57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7657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7657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7657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7657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765788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</a:tblGrid>
                  <a:tr h="323248"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44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400" dirty="0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400" dirty="0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400" dirty="0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400" dirty="0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400" dirty="0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400" dirty="0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/>
                            <a:t>2</a:t>
                          </a:r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/>
                            <a:t>6</a:t>
                          </a:r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/>
                            <a:t>4</a:t>
                          </a:r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/>
                            <a:t>2</a:t>
                          </a:r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/>
                            <a:t>1</a:t>
                          </a:r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01135" y="1244285"/>
              <a:ext cx="4594728" cy="47210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57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7657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7657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7657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7657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765788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</a:tblGrid>
                  <a:tr h="323248"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600" dirty="0"/>
                        </a:p>
                      </a:txBody>
                      <a:tcPr marL="77580" marR="77580" marT="38790" marB="38790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4803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794" t="-71622" r="-500794" b="-8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794" t="-71622" r="-400794" b="-8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794" t="-71622" r="-300794" b="-8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3200" t="-71622" r="-203200" b="-8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1622" r="-101587" b="-8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0000" t="-71622" r="-1587" b="-889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794" t="-198438" r="-500794" b="-9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100794" t="-198438" r="-400794" b="-9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200794" t="-198438" r="-300794" b="-9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303200" t="-198438" r="-203200" b="-9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400000" t="-198438" r="-101587" b="-9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/>
                            <a:t>2</a:t>
                          </a:r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794" t="-293846" r="-500794" b="-8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100794" t="-293846" r="-400794" b="-8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200794" t="-293846" r="-300794" b="-8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303200" t="-293846" r="-203200" b="-8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400000" t="-293846" r="-101587" b="-8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/>
                            <a:t>6</a:t>
                          </a:r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794" t="-393846" r="-500794" b="-7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100794" t="-393846" r="-400794" b="-7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200794" t="-393846" r="-300794" b="-7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303200" t="-393846" r="-203200" b="-7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400000" t="-393846" r="-101587" b="-7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/>
                            <a:t>4</a:t>
                          </a:r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794" t="-493846" r="-500794" b="-6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100794" t="-493846" r="-400794" b="-6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200794" t="-493846" r="-300794" b="-6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303200" t="-493846" r="-203200" b="-6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400000" t="-493846" r="-101587" b="-6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/>
                            <a:t>2</a:t>
                          </a:r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794" t="-593846" r="-500794" b="-5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100794" t="-593846" r="-400794" b="-5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200794" t="-593846" r="-300794" b="-5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303200" t="-593846" r="-203200" b="-5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400000" t="-593846" r="-101587" b="-5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/>
                            <a:t>1</a:t>
                          </a:r>
                          <a:endParaRPr lang="nl-NL" sz="1800" dirty="0"/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794" t="-693846" r="-500794" b="-4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100794" t="-693846" r="-400794" b="-4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200794" t="-693846" r="-300794" b="-4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3200" t="-693846" r="-203200" b="-4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400000" t="-693846" r="-101587" b="-4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794" t="-806250" r="-500794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100794" t="-806250" r="-400794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200794" t="-806250" r="-300794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3200" t="-806250" r="-203200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400000" t="-806250" r="-101587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794" t="-892308" r="-500794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100794" t="-892308" r="-400794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200794" t="-892308" r="-300794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3200" t="-892308" r="-203200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400000" t="-892308" r="-101587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794" t="-992308" r="-500794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100794" t="-992308" r="-400794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200794" t="-992308" r="-300794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3200" t="-992308" r="-2032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400000" t="-992308" r="-101587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9497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794" t="-1092308" r="-500794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100794" t="-1092308" r="-400794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200794" t="-1092308" r="-300794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3200" t="-1092308" r="-2032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7580" marR="77580" marT="38790" marB="38790">
                        <a:blipFill>
                          <a:blip r:embed="rId2"/>
                          <a:stretch>
                            <a:fillRect l="-400000" t="-1092308" r="-101587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7580" marR="77580" marT="38790" marB="3879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746816" y="3967794"/>
            <a:ext cx="4656177" cy="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4690F1A-0994-D2DC-7A94-CD7C926BD7B2}"/>
              </a:ext>
            </a:extLst>
          </p:cNvPr>
          <p:cNvSpPr txBox="1"/>
          <p:nvPr/>
        </p:nvSpPr>
        <p:spPr>
          <a:xfrm>
            <a:off x="7201090" y="1686412"/>
            <a:ext cx="315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Fit a forecasting model</a:t>
            </a:r>
          </a:p>
          <a:p>
            <a:pPr algn="ctr"/>
            <a:r>
              <a:rPr lang="en-GB" dirty="0">
                <a:solidFill>
                  <a:schemeClr val="accent6"/>
                </a:solidFill>
              </a:rPr>
              <a:t>C as time-varying predictor</a:t>
            </a:r>
            <a:endParaRPr lang="nl-NL" dirty="0">
              <a:solidFill>
                <a:schemeClr val="accent6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DC107F-6B40-23E7-BA25-BB946D92829D}"/>
              </a:ext>
            </a:extLst>
          </p:cNvPr>
          <p:cNvCxnSpPr>
            <a:cxnSpLocks/>
          </p:cNvCxnSpPr>
          <p:nvPr/>
        </p:nvCxnSpPr>
        <p:spPr>
          <a:xfrm>
            <a:off x="8780753" y="3229236"/>
            <a:ext cx="0" cy="751659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E24A94E-A229-4C7F-3784-D2B0490729E3}"/>
              </a:ext>
            </a:extLst>
          </p:cNvPr>
          <p:cNvSpPr/>
          <p:nvPr/>
        </p:nvSpPr>
        <p:spPr>
          <a:xfrm>
            <a:off x="3104241" y="1996475"/>
            <a:ext cx="770641" cy="1971317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3EEEB9-E187-A334-B745-578A447F2FA2}"/>
              </a:ext>
            </a:extLst>
          </p:cNvPr>
          <p:cNvCxnSpPr>
            <a:cxnSpLocks/>
          </p:cNvCxnSpPr>
          <p:nvPr/>
        </p:nvCxnSpPr>
        <p:spPr>
          <a:xfrm>
            <a:off x="3874882" y="2828206"/>
            <a:ext cx="2963502" cy="0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74C4371-2243-2E2D-D91E-D190AF7DA216}"/>
              </a:ext>
            </a:extLst>
          </p:cNvPr>
          <p:cNvSpPr/>
          <p:nvPr/>
        </p:nvSpPr>
        <p:spPr>
          <a:xfrm>
            <a:off x="4632352" y="2009578"/>
            <a:ext cx="770641" cy="1971317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D1CAC-46B0-CCB4-CCC8-AD34362DBDDB}"/>
              </a:ext>
            </a:extLst>
          </p:cNvPr>
          <p:cNvSpPr txBox="1"/>
          <p:nvPr/>
        </p:nvSpPr>
        <p:spPr>
          <a:xfrm>
            <a:off x="7635488" y="5434707"/>
            <a:ext cx="229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Impute counterfactual</a:t>
            </a:r>
            <a:endParaRPr lang="nl-NL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FDB148-1067-9088-34B0-BC0B34E1D578}"/>
              </a:ext>
            </a:extLst>
          </p:cNvPr>
          <p:cNvSpPr/>
          <p:nvPr/>
        </p:nvSpPr>
        <p:spPr>
          <a:xfrm>
            <a:off x="4632353" y="3980896"/>
            <a:ext cx="770640" cy="2084828"/>
          </a:xfrm>
          <a:prstGeom prst="rect">
            <a:avLst/>
          </a:prstGeom>
          <a:noFill/>
          <a:ln w="412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60B8BE-7B4C-99F4-D77B-322124C0A307}"/>
              </a:ext>
            </a:extLst>
          </p:cNvPr>
          <p:cNvSpPr/>
          <p:nvPr/>
        </p:nvSpPr>
        <p:spPr>
          <a:xfrm>
            <a:off x="3097657" y="2009577"/>
            <a:ext cx="770640" cy="1945116"/>
          </a:xfrm>
          <a:prstGeom prst="rect">
            <a:avLst/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07D283-1D32-FD65-4DE6-3DF4680B6627}"/>
                  </a:ext>
                </a:extLst>
              </p:cNvPr>
              <p:cNvSpPr txBox="1"/>
              <p:nvPr/>
            </p:nvSpPr>
            <p:spPr>
              <a:xfrm>
                <a:off x="7071717" y="4548719"/>
                <a:ext cx="3509871" cy="34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07D283-1D32-FD65-4DE6-3DF4680B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717" y="4548719"/>
                <a:ext cx="3509871" cy="343427"/>
              </a:xfrm>
              <a:prstGeom prst="rect">
                <a:avLst/>
              </a:prstGeom>
              <a:blipFill>
                <a:blip r:embed="rId3"/>
                <a:stretch>
                  <a:fillRect l="-521" t="-12281" b="-2280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7BEE0D-5B14-6B0A-FF2B-17800DE0371B}"/>
              </a:ext>
            </a:extLst>
          </p:cNvPr>
          <p:cNvCxnSpPr>
            <a:cxnSpLocks/>
          </p:cNvCxnSpPr>
          <p:nvPr/>
        </p:nvCxnSpPr>
        <p:spPr>
          <a:xfrm flipH="1">
            <a:off x="3856776" y="4767852"/>
            <a:ext cx="2963502" cy="0"/>
          </a:xfrm>
          <a:prstGeom prst="straightConnector1">
            <a:avLst/>
          </a:prstGeom>
          <a:ln w="635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35D31F55-66A3-2AA1-C2CE-588E919012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781" y="96118"/>
            <a:ext cx="10515600" cy="1325559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Controlled Interrupted Time Series 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9E1982-EAF2-F9F0-21F3-CB319924753F}"/>
                  </a:ext>
                </a:extLst>
              </p:cNvPr>
              <p:cNvSpPr txBox="1"/>
              <p:nvPr/>
            </p:nvSpPr>
            <p:spPr>
              <a:xfrm>
                <a:off x="7018506" y="2576934"/>
                <a:ext cx="3407535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9E1982-EAF2-F9F0-21F3-CB319924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506" y="2576934"/>
                <a:ext cx="3407535" cy="284437"/>
              </a:xfrm>
              <a:prstGeom prst="rect">
                <a:avLst/>
              </a:prstGeom>
              <a:blipFill>
                <a:blip r:embed="rId4"/>
                <a:stretch>
                  <a:fillRect l="-1073" t="-19565" b="-3695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018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with a green line&#10;&#10;Description automatically generated with low confidence">
            <a:extLst>
              <a:ext uri="{FF2B5EF4-FFF2-40B4-BE49-F238E27FC236}">
                <a16:creationId xmlns:a16="http://schemas.microsoft.com/office/drawing/2014/main" id="{64850CB2-874A-FF15-8C4D-83B20D2C8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587" y="466810"/>
            <a:ext cx="8886569" cy="5924379"/>
          </a:xfrm>
        </p:spPr>
      </p:pic>
    </p:spTree>
    <p:extLst>
      <p:ext uri="{BB962C8B-B14F-4D97-AF65-F5344CB8AC3E}">
        <p14:creationId xmlns:p14="http://schemas.microsoft.com/office/powerpoint/2010/main" val="3332810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071B869-AE2D-16FC-C105-B6D5EEF60C56}"/>
              </a:ext>
            </a:extLst>
          </p:cNvPr>
          <p:cNvSpPr txBox="1">
            <a:spLocks/>
          </p:cNvSpPr>
          <p:nvPr/>
        </p:nvSpPr>
        <p:spPr>
          <a:xfrm>
            <a:off x="262781" y="96118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 fontScale="900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Controlled Interrupted Time Series </a:t>
            </a:r>
            <a:endParaRPr lang="en-GB" sz="1800" kern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D117E2-FFAF-6F3F-B319-660B7DBBE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15" y="2079651"/>
            <a:ext cx="8174107" cy="323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88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AB382-F9D9-22CE-8E5B-B6CDD13ED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This method inherits the key assumptions of ITS and Synthetic Control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Do you remember what they are?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341867-C011-5DBE-6F00-A377539938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Key Assumptions</a:t>
            </a:r>
            <a:endParaRPr lang="en-GB" sz="1800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5E783-B544-0C0A-9F4A-C7C0A960E7A9}"/>
              </a:ext>
            </a:extLst>
          </p:cNvPr>
          <p:cNvSpPr txBox="1"/>
          <p:nvPr/>
        </p:nvSpPr>
        <p:spPr>
          <a:xfrm>
            <a:off x="838196" y="3820195"/>
            <a:ext cx="10753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b="1" dirty="0"/>
              <a:t>No interference: </a:t>
            </a:r>
            <a:r>
              <a:rPr lang="en-GB" sz="2400" dirty="0"/>
              <a:t>California receiving treatment does not effect the potential outcome value of Utah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b="1" dirty="0"/>
              <a:t>Choose an appropriate time series model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b="1" dirty="0"/>
              <a:t>Stability / Stationarity: </a:t>
            </a:r>
            <a:r>
              <a:rPr lang="en-GB" sz="2400" dirty="0"/>
              <a:t>Some form of “model invariance” over time</a:t>
            </a:r>
          </a:p>
          <a:p>
            <a:r>
              <a:rPr lang="en-GB" sz="2400" dirty="0"/>
              <a:t>	(i.e. changes are attributable only to the intervention)</a:t>
            </a:r>
          </a:p>
        </p:txBody>
      </p:sp>
    </p:spTree>
    <p:extLst>
      <p:ext uri="{BB962C8B-B14F-4D97-AF65-F5344CB8AC3E}">
        <p14:creationId xmlns:p14="http://schemas.microsoft.com/office/powerpoint/2010/main" val="92062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334A2-1879-C3C3-6C9D-48B9840A1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76" y="920280"/>
            <a:ext cx="10515600" cy="51727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But what if we have many control time series? </a:t>
            </a:r>
            <a:r>
              <a:rPr lang="en-GB" b="1" dirty="0"/>
              <a:t>AND </a:t>
            </a:r>
            <a:r>
              <a:rPr lang="en-GB" dirty="0"/>
              <a:t>a long time-series pre treatment?</a:t>
            </a:r>
          </a:p>
          <a:p>
            <a:pPr marL="0" indent="0">
              <a:buNone/>
            </a:pPr>
            <a:r>
              <a:rPr lang="en-GB" dirty="0"/>
              <a:t>	- Many potential states who did not have a law change</a:t>
            </a:r>
          </a:p>
          <a:p>
            <a:pPr marL="0" indent="0">
              <a:buNone/>
            </a:pPr>
            <a:r>
              <a:rPr lang="en-GB" dirty="0"/>
              <a:t>	- Many different “products” that did not receive a new type of 		  advertisement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Same basic principles apply</a:t>
            </a:r>
            <a:r>
              <a:rPr lang="en-GB" dirty="0"/>
              <a:t>, however, you may need to be clever:</a:t>
            </a:r>
          </a:p>
          <a:p>
            <a:pPr>
              <a:buFontTx/>
              <a:buChar char="-"/>
            </a:pPr>
            <a:r>
              <a:rPr lang="en-GB" dirty="0"/>
              <a:t>allow a </a:t>
            </a:r>
            <a:r>
              <a:rPr lang="en-GB" b="1" dirty="0"/>
              <a:t>general enough model</a:t>
            </a:r>
            <a:r>
              <a:rPr lang="en-GB" dirty="0"/>
              <a:t> to capture complex dependencies,  </a:t>
            </a:r>
          </a:p>
          <a:p>
            <a:pPr>
              <a:buFontTx/>
              <a:buChar char="-"/>
            </a:pPr>
            <a:r>
              <a:rPr lang="en-GB" dirty="0"/>
              <a:t>try to avoid </a:t>
            </a:r>
            <a:r>
              <a:rPr lang="en-GB" b="1" dirty="0"/>
              <a:t>overfitting</a:t>
            </a:r>
            <a:r>
              <a:rPr lang="en-GB" dirty="0"/>
              <a:t> by keeping the end model simple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54806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ED48-2CC3-4039-BBFB-37F4AF6B7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 err="1">
                <a:solidFill>
                  <a:srgbClr val="FFFFFF"/>
                </a:solidFill>
                <a:latin typeface="Fira Sans" pitchFamily="34"/>
                <a:ea typeface="Fira Code" pitchFamily="49"/>
              </a:rPr>
              <a:t>CausalImpact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356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44B798C-FF26-2BC0-6FF8-AAAB0642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384079"/>
            <a:ext cx="10258425" cy="56690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3D023-392B-5464-649A-01558560FD02}"/>
              </a:ext>
            </a:extLst>
          </p:cNvPr>
          <p:cNvSpPr/>
          <p:nvPr/>
        </p:nvSpPr>
        <p:spPr>
          <a:xfrm>
            <a:off x="2878819" y="1693547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8FD93-9BD5-9797-0EF7-35716914103D}"/>
              </a:ext>
            </a:extLst>
          </p:cNvPr>
          <p:cNvSpPr/>
          <p:nvPr/>
        </p:nvSpPr>
        <p:spPr>
          <a:xfrm>
            <a:off x="5585896" y="1693547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75D71-D559-05A8-C2C3-CF1D60883369}"/>
              </a:ext>
            </a:extLst>
          </p:cNvPr>
          <p:cNvSpPr/>
          <p:nvPr/>
        </p:nvSpPr>
        <p:spPr>
          <a:xfrm>
            <a:off x="2896834" y="3144514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EE7881-3E47-AFDC-26FC-567A5BCF17F4}"/>
              </a:ext>
            </a:extLst>
          </p:cNvPr>
          <p:cNvSpPr/>
          <p:nvPr/>
        </p:nvSpPr>
        <p:spPr>
          <a:xfrm>
            <a:off x="2878819" y="4592161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 w="41275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AFA13B-37E8-C9E8-9C4D-0937B5956CBC}"/>
              </a:ext>
            </a:extLst>
          </p:cNvPr>
          <p:cNvSpPr/>
          <p:nvPr/>
        </p:nvSpPr>
        <p:spPr>
          <a:xfrm>
            <a:off x="5576934" y="3144514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042073-7FBB-4441-2B0F-B0711D79E379}"/>
              </a:ext>
            </a:extLst>
          </p:cNvPr>
          <p:cNvSpPr/>
          <p:nvPr/>
        </p:nvSpPr>
        <p:spPr>
          <a:xfrm>
            <a:off x="8265722" y="3144514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97D276-2D84-CCFC-C13B-2CED8EC8382F}"/>
              </a:ext>
            </a:extLst>
          </p:cNvPr>
          <p:cNvSpPr/>
          <p:nvPr/>
        </p:nvSpPr>
        <p:spPr>
          <a:xfrm>
            <a:off x="8274501" y="1678355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701A48-2912-955A-C26A-94421196C331}"/>
              </a:ext>
            </a:extLst>
          </p:cNvPr>
          <p:cNvSpPr/>
          <p:nvPr/>
        </p:nvSpPr>
        <p:spPr>
          <a:xfrm>
            <a:off x="5594675" y="4610673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 w="41275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9D5ADD-23F2-2822-2A57-979FDB86F53C}"/>
              </a:ext>
            </a:extLst>
          </p:cNvPr>
          <p:cNvSpPr/>
          <p:nvPr/>
        </p:nvSpPr>
        <p:spPr>
          <a:xfrm>
            <a:off x="8274683" y="4586930"/>
            <a:ext cx="2679826" cy="1457608"/>
          </a:xfrm>
          <a:prstGeom prst="rect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38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44B798C-FF26-2BC0-6FF8-AAAB0642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384079"/>
            <a:ext cx="10258425" cy="56690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3D023-392B-5464-649A-01558560FD02}"/>
              </a:ext>
            </a:extLst>
          </p:cNvPr>
          <p:cNvSpPr/>
          <p:nvPr/>
        </p:nvSpPr>
        <p:spPr>
          <a:xfrm>
            <a:off x="2878819" y="1693547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8FD93-9BD5-9797-0EF7-35716914103D}"/>
              </a:ext>
            </a:extLst>
          </p:cNvPr>
          <p:cNvSpPr/>
          <p:nvPr/>
        </p:nvSpPr>
        <p:spPr>
          <a:xfrm>
            <a:off x="5585896" y="1693547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75D71-D559-05A8-C2C3-CF1D60883369}"/>
              </a:ext>
            </a:extLst>
          </p:cNvPr>
          <p:cNvSpPr/>
          <p:nvPr/>
        </p:nvSpPr>
        <p:spPr>
          <a:xfrm>
            <a:off x="2896834" y="3144514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EE7881-3E47-AFDC-26FC-567A5BCF17F4}"/>
              </a:ext>
            </a:extLst>
          </p:cNvPr>
          <p:cNvSpPr/>
          <p:nvPr/>
        </p:nvSpPr>
        <p:spPr>
          <a:xfrm>
            <a:off x="2878819" y="4592161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 w="41275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AFA13B-37E8-C9E8-9C4D-0937B5956CBC}"/>
              </a:ext>
            </a:extLst>
          </p:cNvPr>
          <p:cNvSpPr/>
          <p:nvPr/>
        </p:nvSpPr>
        <p:spPr>
          <a:xfrm>
            <a:off x="5567881" y="3144514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042073-7FBB-4441-2B0F-B0711D79E379}"/>
              </a:ext>
            </a:extLst>
          </p:cNvPr>
          <p:cNvSpPr/>
          <p:nvPr/>
        </p:nvSpPr>
        <p:spPr>
          <a:xfrm>
            <a:off x="8265722" y="3144514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97D276-2D84-CCFC-C13B-2CED8EC8382F}"/>
              </a:ext>
            </a:extLst>
          </p:cNvPr>
          <p:cNvSpPr/>
          <p:nvPr/>
        </p:nvSpPr>
        <p:spPr>
          <a:xfrm>
            <a:off x="8274501" y="1678355"/>
            <a:ext cx="2679826" cy="1457608"/>
          </a:xfrm>
          <a:prstGeom prst="rect">
            <a:avLst/>
          </a:prstGeom>
          <a:solidFill>
            <a:schemeClr val="tx1">
              <a:lumMod val="75000"/>
              <a:lumOff val="25000"/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4390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AB382-F9D9-22CE-8E5B-B6CDD13ED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7"/>
            <a:ext cx="10704965" cy="435133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i="1" dirty="0" err="1"/>
              <a:t>CausalImpact</a:t>
            </a:r>
            <a:r>
              <a:rPr lang="en-GB" dirty="0"/>
              <a:t> is an </a:t>
            </a:r>
            <a:r>
              <a:rPr lang="en-GB" b="1" dirty="0"/>
              <a:t>R </a:t>
            </a:r>
            <a:r>
              <a:rPr lang="en-GB" dirty="0"/>
              <a:t>and </a:t>
            </a:r>
            <a:r>
              <a:rPr lang="en-GB" b="1" dirty="0"/>
              <a:t>python</a:t>
            </a:r>
            <a:r>
              <a:rPr lang="en-GB" dirty="0"/>
              <a:t> packaged developed by Google </a:t>
            </a:r>
          </a:p>
          <a:p>
            <a:pPr marL="0" indent="0">
              <a:buNone/>
            </a:pPr>
            <a:r>
              <a:rPr lang="en-GB" dirty="0"/>
              <a:t>Performs what could be described as “Synthetic Controlled Interrupted Time Series” 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b="1" dirty="0"/>
              <a:t>Basic Idea:</a:t>
            </a:r>
          </a:p>
          <a:p>
            <a:pPr>
              <a:buFontTx/>
              <a:buChar char="-"/>
            </a:pPr>
            <a:r>
              <a:rPr lang="en-GB" dirty="0"/>
              <a:t>Exactly the same principles as Controlled ITS</a:t>
            </a:r>
          </a:p>
          <a:p>
            <a:pPr>
              <a:buFontTx/>
              <a:buChar char="-"/>
            </a:pPr>
            <a:r>
              <a:rPr lang="en-GB" dirty="0"/>
              <a:t>The model has a time-forward forecasting part and a “control unit” regression part</a:t>
            </a:r>
          </a:p>
          <a:p>
            <a:pPr>
              <a:buFontTx/>
              <a:buChar char="-"/>
            </a:pPr>
            <a:r>
              <a:rPr lang="en-GB" dirty="0"/>
              <a:t>Behind-the-scenes uses </a:t>
            </a:r>
            <a:r>
              <a:rPr lang="en-GB" b="1" dirty="0"/>
              <a:t>Bayesian estimation </a:t>
            </a:r>
            <a:r>
              <a:rPr lang="en-GB" dirty="0"/>
              <a:t>to build the forecasting model</a:t>
            </a:r>
          </a:p>
          <a:p>
            <a:pPr>
              <a:buFontTx/>
              <a:buChar char="-"/>
            </a:pPr>
            <a:r>
              <a:rPr lang="en-GB" dirty="0"/>
              <a:t>A subset of units are included in the control unit part, with different weights; similar to a synthetic control analysis (but differing in many other details)</a:t>
            </a:r>
          </a:p>
          <a:p>
            <a:pPr marL="0" indent="0">
              <a:buNone/>
            </a:pPr>
            <a:r>
              <a:rPr lang="en-GB" dirty="0"/>
              <a:t>- </a:t>
            </a:r>
            <a:r>
              <a:rPr lang="en-GB" dirty="0" err="1"/>
              <a:t>CausalImpact</a:t>
            </a:r>
            <a:r>
              <a:rPr lang="en-GB" dirty="0"/>
              <a:t> package takes care of model building + selection behind the scenes (!)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341867-C011-5DBE-6F00-A377539938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CausalImpact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739226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iagram, plot&#10;&#10;Description automatically generated">
            <a:extLst>
              <a:ext uri="{FF2B5EF4-FFF2-40B4-BE49-F238E27FC236}">
                <a16:creationId xmlns:a16="http://schemas.microsoft.com/office/drawing/2014/main" id="{A50EE9C9-C120-D8A6-8D47-CDA7575B7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72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341867-C011-5DBE-6F00-A377539938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CausalImpact</a:t>
            </a: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in action</a:t>
            </a:r>
            <a:endParaRPr lang="en-GB" sz="1800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471CF3-8599-F177-1EF7-CA8D0240B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1457"/>
            <a:ext cx="7986641" cy="247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1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plot, line, screenshot&#10;&#10;Description automatically generated">
            <a:extLst>
              <a:ext uri="{FF2B5EF4-FFF2-40B4-BE49-F238E27FC236}">
                <a16:creationId xmlns:a16="http://schemas.microsoft.com/office/drawing/2014/main" id="{1193FB21-A135-B7D6-00EE-FE138BB15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34" y="866417"/>
            <a:ext cx="7401958" cy="51251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4569F5-E870-BFDB-6A0C-C91F7CC27EE2}"/>
              </a:ext>
            </a:extLst>
          </p:cNvPr>
          <p:cNvSpPr/>
          <p:nvPr/>
        </p:nvSpPr>
        <p:spPr>
          <a:xfrm>
            <a:off x="420534" y="2425959"/>
            <a:ext cx="7401958" cy="34056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E51A8-C2EC-1F2E-245A-01210DB2FA5D}"/>
              </a:ext>
            </a:extLst>
          </p:cNvPr>
          <p:cNvSpPr txBox="1"/>
          <p:nvPr/>
        </p:nvSpPr>
        <p:spPr>
          <a:xfrm>
            <a:off x="8016240" y="1542824"/>
            <a:ext cx="349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Predicted (counterfactual) </a:t>
            </a:r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4B7664-59AA-2427-0C89-44D2CCB4F47C}"/>
              </a:ext>
            </a:extLst>
          </p:cNvPr>
          <p:cNvSpPr txBox="1"/>
          <p:nvPr/>
        </p:nvSpPr>
        <p:spPr>
          <a:xfrm>
            <a:off x="8016240" y="1097661"/>
            <a:ext cx="349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Observed</a:t>
            </a:r>
            <a:endParaRPr lang="nl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D8A1AE-5F67-C66A-7559-9D1B301B19E0}"/>
              </a:ext>
            </a:extLst>
          </p:cNvPr>
          <p:cNvSpPr txBox="1"/>
          <p:nvPr/>
        </p:nvSpPr>
        <p:spPr>
          <a:xfrm>
            <a:off x="8016240" y="2822829"/>
            <a:ext cx="349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Causal Effect estimate at each t</a:t>
            </a:r>
            <a:endParaRPr lang="nl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20DA3-717B-AF7C-B313-3F5436F304F5}"/>
              </a:ext>
            </a:extLst>
          </p:cNvPr>
          <p:cNvSpPr txBox="1"/>
          <p:nvPr/>
        </p:nvSpPr>
        <p:spPr>
          <a:xfrm>
            <a:off x="8016240" y="4319397"/>
            <a:ext cx="349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Sum of causal effect estimates at all previous time points</a:t>
            </a:r>
            <a:endParaRPr lang="nl-N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683BF7-FB21-166A-1A46-AE32293290AD}"/>
              </a:ext>
            </a:extLst>
          </p:cNvPr>
          <p:cNvSpPr/>
          <p:nvPr/>
        </p:nvSpPr>
        <p:spPr>
          <a:xfrm>
            <a:off x="498764" y="2425959"/>
            <a:ext cx="10834254" cy="3334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1510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plot, line, screenshot&#10;&#10;Description automatically generated">
            <a:extLst>
              <a:ext uri="{FF2B5EF4-FFF2-40B4-BE49-F238E27FC236}">
                <a16:creationId xmlns:a16="http://schemas.microsoft.com/office/drawing/2014/main" id="{1193FB21-A135-B7D6-00EE-FE138BB15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34" y="866417"/>
            <a:ext cx="7401958" cy="51251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4569F5-E870-BFDB-6A0C-C91F7CC27EE2}"/>
              </a:ext>
            </a:extLst>
          </p:cNvPr>
          <p:cNvSpPr/>
          <p:nvPr/>
        </p:nvSpPr>
        <p:spPr>
          <a:xfrm>
            <a:off x="420534" y="2425959"/>
            <a:ext cx="7401958" cy="34056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E51A8-C2EC-1F2E-245A-01210DB2FA5D}"/>
              </a:ext>
            </a:extLst>
          </p:cNvPr>
          <p:cNvSpPr txBox="1"/>
          <p:nvPr/>
        </p:nvSpPr>
        <p:spPr>
          <a:xfrm>
            <a:off x="8016240" y="1542824"/>
            <a:ext cx="349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Predicted (counterfactual) </a:t>
            </a:r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4B7664-59AA-2427-0C89-44D2CCB4F47C}"/>
              </a:ext>
            </a:extLst>
          </p:cNvPr>
          <p:cNvSpPr txBox="1"/>
          <p:nvPr/>
        </p:nvSpPr>
        <p:spPr>
          <a:xfrm>
            <a:off x="8016240" y="1097661"/>
            <a:ext cx="349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Observed</a:t>
            </a:r>
            <a:endParaRPr lang="nl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D8A1AE-5F67-C66A-7559-9D1B301B19E0}"/>
              </a:ext>
            </a:extLst>
          </p:cNvPr>
          <p:cNvSpPr txBox="1"/>
          <p:nvPr/>
        </p:nvSpPr>
        <p:spPr>
          <a:xfrm>
            <a:off x="8016240" y="2822829"/>
            <a:ext cx="349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Causal Effect estimate at each t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20DA3-717B-AF7C-B313-3F5436F304F5}"/>
              </a:ext>
            </a:extLst>
          </p:cNvPr>
          <p:cNvSpPr txBox="1"/>
          <p:nvPr/>
        </p:nvSpPr>
        <p:spPr>
          <a:xfrm>
            <a:off x="8016240" y="4420997"/>
            <a:ext cx="349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Sum of causal effect estimates at all previous time points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202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AB382-F9D9-22CE-8E5B-B6CDD13ED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670306" cy="4150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i="1" dirty="0" err="1"/>
              <a:t>CausalImpact</a:t>
            </a:r>
            <a:r>
              <a:rPr lang="en-GB" sz="3200" i="1" dirty="0"/>
              <a:t> </a:t>
            </a:r>
            <a:r>
              <a:rPr lang="en-GB" sz="3200" dirty="0"/>
              <a:t>uses </a:t>
            </a:r>
            <a:r>
              <a:rPr lang="en-GB" sz="3200" b="1" dirty="0"/>
              <a:t>Bayesian Estimation</a:t>
            </a:r>
            <a:r>
              <a:rPr lang="en-GB" sz="3200" dirty="0"/>
              <a:t> </a:t>
            </a:r>
          </a:p>
          <a:p>
            <a:pPr lvl="1">
              <a:buFontTx/>
              <a:buChar char="-"/>
            </a:pPr>
            <a:r>
              <a:rPr lang="en-GB" sz="2800" dirty="0"/>
              <a:t>Bayesian structural time-series models (</a:t>
            </a:r>
            <a:r>
              <a:rPr lang="en-GB" sz="2800" i="1" dirty="0" err="1"/>
              <a:t>bsts</a:t>
            </a:r>
            <a:r>
              <a:rPr lang="en-GB" sz="2800" dirty="0"/>
              <a:t> package in R)</a:t>
            </a:r>
          </a:p>
          <a:p>
            <a:pPr lvl="1">
              <a:buFontTx/>
              <a:buChar char="-"/>
            </a:pPr>
            <a:r>
              <a:rPr lang="en-GB" sz="2800" dirty="0"/>
              <a:t>Control units are “chosen” by using spike-and-slab priors</a:t>
            </a:r>
          </a:p>
          <a:p>
            <a:pPr lvl="1">
              <a:buFontTx/>
              <a:buChar char="-"/>
            </a:pPr>
            <a:r>
              <a:rPr lang="en-GB" sz="2800" dirty="0"/>
              <a:t>Bayes means it’s easy to get </a:t>
            </a:r>
            <a:r>
              <a:rPr lang="en-GB" sz="2800" b="1" dirty="0"/>
              <a:t>uncertainty </a:t>
            </a:r>
            <a:r>
              <a:rPr lang="en-GB" sz="2800" dirty="0"/>
              <a:t>(confidence intervals) around estimates of the Causal Effect, and other interesting metrics related to that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341867-C011-5DBE-6F00-A377539938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Behind the scenes</a:t>
            </a:r>
            <a:endParaRPr lang="en-GB" sz="1800"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8B44E6-9C10-E54B-B50E-46E37BB0B3FF}"/>
              </a:ext>
            </a:extLst>
          </p:cNvPr>
          <p:cNvSpPr txBox="1"/>
          <p:nvPr/>
        </p:nvSpPr>
        <p:spPr>
          <a:xfrm>
            <a:off x="838200" y="4133088"/>
            <a:ext cx="10765536" cy="22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70535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341867-C011-5DBE-6F00-A377539938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Behind the scenes</a:t>
            </a:r>
            <a:endParaRPr lang="en-GB" sz="1800"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8B44E6-9C10-E54B-B50E-46E37BB0B3FF}"/>
              </a:ext>
            </a:extLst>
          </p:cNvPr>
          <p:cNvSpPr txBox="1"/>
          <p:nvPr/>
        </p:nvSpPr>
        <p:spPr>
          <a:xfrm>
            <a:off x="838200" y="4133088"/>
            <a:ext cx="10765536" cy="22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08A839-FBF8-3971-A51F-ED8EFB48EF90}"/>
              </a:ext>
            </a:extLst>
          </p:cNvPr>
          <p:cNvSpPr txBox="1">
            <a:spLocks/>
          </p:cNvSpPr>
          <p:nvPr/>
        </p:nvSpPr>
        <p:spPr>
          <a:xfrm>
            <a:off x="681182" y="1786971"/>
            <a:ext cx="10765536" cy="48355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Beware: </a:t>
            </a:r>
            <a:r>
              <a:rPr lang="en-GB" dirty="0"/>
              <a:t>Bayesian estimation requires the user to specify many </a:t>
            </a:r>
            <a:r>
              <a:rPr lang="en-GB" i="1" dirty="0"/>
              <a:t>priors</a:t>
            </a:r>
          </a:p>
          <a:p>
            <a:pPr>
              <a:buFontTx/>
              <a:buChar char="-"/>
            </a:pPr>
            <a:r>
              <a:rPr lang="en-GB" dirty="0"/>
              <a:t>Controls things like model complexity and which part of the model (forecasting vs control units) will be dominant</a:t>
            </a:r>
          </a:p>
          <a:p>
            <a:pPr>
              <a:buFontTx/>
              <a:buChar char="-"/>
            </a:pPr>
            <a:r>
              <a:rPr lang="en-GB" dirty="0"/>
              <a:t>These choices are hidden from the user with </a:t>
            </a:r>
            <a:r>
              <a:rPr lang="en-GB" b="1" dirty="0"/>
              <a:t>defaults</a:t>
            </a:r>
            <a:r>
              <a:rPr lang="en-GB" dirty="0"/>
              <a:t>. </a:t>
            </a:r>
          </a:p>
          <a:p>
            <a:pPr lvl="1">
              <a:buFontTx/>
              <a:buChar char="-"/>
            </a:pPr>
            <a:r>
              <a:rPr lang="en-GB" dirty="0"/>
              <a:t>This is nice when you want to get something running, but in practice you will need to investigate how sensitive your conclusions are to this!</a:t>
            </a:r>
          </a:p>
          <a:p>
            <a:pPr>
              <a:buFontTx/>
              <a:buChar char="-"/>
            </a:pPr>
            <a:r>
              <a:rPr lang="en-GB" dirty="0"/>
              <a:t>In general: the package hides many model specification and selection choices from you. Good for usability, bad for critical evaluation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Font typeface="Arial" pitchFamily="34"/>
              <a:buNone/>
            </a:pPr>
            <a:endParaRPr lang="en-GB" dirty="0"/>
          </a:p>
          <a:p>
            <a:pPr marL="0" indent="0">
              <a:buFont typeface="Arial" pitchFamily="34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5544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4C08-D2D3-4847-9593-818BE0A13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Practical: fpp3, </a:t>
            </a:r>
            <a:r>
              <a:rPr lang="en-GB" sz="48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causalimpact</a:t>
            </a:r>
            <a:endParaRPr lang="en-GB" sz="4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FBB61-0675-4827-B00A-B2ADDB6105DF}"/>
              </a:ext>
            </a:extLst>
          </p:cNvPr>
          <p:cNvSpPr txBox="1"/>
          <p:nvPr/>
        </p:nvSpPr>
        <p:spPr>
          <a:xfrm>
            <a:off x="838200" y="3337811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kern="0" dirty="0">
                <a:solidFill>
                  <a:srgbClr val="7F7F7F"/>
                </a:solidFill>
                <a:latin typeface="Fira Sans" pitchFamily="34"/>
                <a:ea typeface="Fira Code" pitchFamily="49"/>
              </a:rPr>
              <a:t>Work in your groups!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kern="0" dirty="0">
                <a:solidFill>
                  <a:srgbClr val="7F7F7F"/>
                </a:solidFill>
                <a:latin typeface="Fira Sans" pitchFamily="34"/>
                <a:ea typeface="Fira Code" pitchFamily="49"/>
              </a:rPr>
              <a:t>Take a break from 16:15 to 16:30</a:t>
            </a:r>
            <a:endParaRPr lang="en-GB" sz="40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Break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0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06355-8CFC-4BA5-9ECA-5D945A0425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Default dark slide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B9019-9F4E-4758-95C6-42F5357D5CD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The dark slide brings some variation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It can highlight important aspects of the presentation.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So far…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197" y="1690688"/>
                <a:ext cx="10515600" cy="4667243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GB" sz="2000" b="1" dirty="0">
                    <a:solidFill>
                      <a:srgbClr val="404040"/>
                    </a:solidFill>
                    <a:latin typeface="Fira Sans" pitchFamily="34"/>
                  </a:rPr>
                  <a:t>Interrupted Time Series</a:t>
                </a:r>
              </a:p>
              <a:p>
                <a:pPr lvl="0">
                  <a:buFontTx/>
                  <a:buChar char="-"/>
                </a:pPr>
                <a:r>
                  <a:rPr lang="en-GB" sz="1800" dirty="0">
                    <a:solidFill>
                      <a:srgbClr val="404040"/>
                    </a:solidFill>
                    <a:latin typeface="Fira Sans" pitchFamily="34"/>
                  </a:rPr>
                  <a:t>Suitable when we have long time series, no control units</a:t>
                </a:r>
              </a:p>
              <a:p>
                <a:pPr lvl="0">
                  <a:buFontTx/>
                  <a:buChar char="-"/>
                </a:pPr>
                <a:r>
                  <a:rPr lang="en-GB" sz="1800" dirty="0">
                    <a:solidFill>
                      <a:srgbClr val="404040"/>
                    </a:solidFill>
                    <a:latin typeface="Fira Sans" pitchFamily="34"/>
                  </a:rPr>
                  <a:t>Try to predict future </a:t>
                </a:r>
                <a:r>
                  <a:rPr lang="en-GB" sz="1800" b="1" dirty="0">
                    <a:solidFill>
                      <a:srgbClr val="404040"/>
                    </a:solidFill>
                    <a:latin typeface="Fira Sans" pitchFamily="34"/>
                  </a:rPr>
                  <a:t>counterfactual</a:t>
                </a:r>
                <a:r>
                  <a:rPr lang="en-GB" sz="18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sz="1800" dirty="0">
                    <a:solidFill>
                      <a:srgbClr val="404040"/>
                    </a:solidFill>
                    <a:latin typeface="Fira Sans" pitchFamily="34"/>
                  </a:rPr>
                  <a:t> from past (pre-intervention)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GB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sz="1800" dirty="0">
                    <a:solidFill>
                      <a:srgbClr val="404040"/>
                    </a:solidFill>
                    <a:latin typeface="Fira Sans" pitchFamily="34"/>
                  </a:rPr>
                  <a:t> from the treated unit</a:t>
                </a:r>
              </a:p>
              <a:p>
                <a:pPr lvl="0">
                  <a:buFontTx/>
                  <a:buChar char="-"/>
                </a:pPr>
                <a:endParaRPr lang="en-GB" sz="1800" dirty="0">
                  <a:solidFill>
                    <a:schemeClr val="bg2"/>
                  </a:solidFill>
                  <a:latin typeface="Fira Sans" pitchFamily="34"/>
                </a:endParaRPr>
              </a:p>
              <a:p>
                <a:pPr marL="0" indent="0">
                  <a:buNone/>
                </a:pPr>
                <a:r>
                  <a:rPr lang="en-GB" sz="1800" b="1" dirty="0">
                    <a:solidFill>
                      <a:schemeClr val="bg2"/>
                    </a:solidFill>
                    <a:latin typeface="Fira Sans" pitchFamily="34"/>
                  </a:rPr>
                  <a:t>Synthetic Control</a:t>
                </a:r>
              </a:p>
              <a:p>
                <a:pPr>
                  <a:buFontTx/>
                  <a:buChar char="-"/>
                </a:pPr>
                <a:r>
                  <a:rPr lang="en-GB" sz="1800" dirty="0">
                    <a:solidFill>
                      <a:schemeClr val="bg2"/>
                    </a:solidFill>
                    <a:latin typeface="Fira Sans" pitchFamily="34"/>
                  </a:rPr>
                  <a:t>Suitable when we have </a:t>
                </a:r>
                <a:r>
                  <a:rPr lang="en-GB" sz="1800" b="1" dirty="0">
                    <a:solidFill>
                      <a:schemeClr val="bg2"/>
                    </a:solidFill>
                    <a:latin typeface="Fira Sans" pitchFamily="34"/>
                  </a:rPr>
                  <a:t>many </a:t>
                </a:r>
                <a:r>
                  <a:rPr lang="en-GB" sz="1800" dirty="0">
                    <a:solidFill>
                      <a:schemeClr val="bg2"/>
                    </a:solidFill>
                    <a:latin typeface="Fira Sans" pitchFamily="34"/>
                  </a:rPr>
                  <a:t>control units</a:t>
                </a:r>
              </a:p>
              <a:p>
                <a:pPr>
                  <a:buFontTx/>
                  <a:buChar char="-"/>
                </a:pPr>
                <a:r>
                  <a:rPr lang="en-GB" sz="1800" dirty="0">
                    <a:solidFill>
                      <a:schemeClr val="bg2"/>
                    </a:solidFill>
                    <a:latin typeface="Fira Sans" pitchFamily="34"/>
                  </a:rPr>
                  <a:t>Try to predict </a:t>
                </a:r>
                <a:r>
                  <a:rPr lang="en-GB" sz="1800" b="1" dirty="0">
                    <a:solidFill>
                      <a:schemeClr val="bg2"/>
                    </a:solidFill>
                    <a:latin typeface="Fira Sans" pitchFamily="34"/>
                  </a:rPr>
                  <a:t>counterfactual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sz="1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sz="1800" dirty="0">
                    <a:solidFill>
                      <a:schemeClr val="bg2"/>
                    </a:solidFill>
                    <a:latin typeface="Fira Sans" pitchFamily="34"/>
                  </a:rPr>
                  <a:t> for the treated unit using (a weighted average) of data from other untreated units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1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1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sz="1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GB" sz="1800" dirty="0">
                  <a:solidFill>
                    <a:schemeClr val="bg2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endParaRPr lang="en-GB" sz="18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endParaRPr lang="en-GB" sz="20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690688"/>
                <a:ext cx="10515600" cy="4667243"/>
              </a:xfrm>
              <a:blipFill>
                <a:blip r:embed="rId2"/>
                <a:stretch>
                  <a:fillRect l="-580" t="-130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4354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60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4C08-D2D3-4847-9593-818BE0A13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Here is an impactful slide with a sentence on it.</a:t>
            </a:r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FBB61-0675-4827-B00A-B2ADDB6105DF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Here is a topic related to the aforementioned question.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7421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C9718-D798-4F32-BB21-978BA61997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So far…</a:t>
            </a:r>
            <a:endParaRPr lang="en-GB" sz="18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197" y="1690688"/>
                <a:ext cx="10515600" cy="4667243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GB" sz="2000" b="1" dirty="0">
                    <a:solidFill>
                      <a:srgbClr val="404040"/>
                    </a:solidFill>
                    <a:latin typeface="Fira Sans" pitchFamily="34"/>
                  </a:rPr>
                  <a:t>Interrupted Time Series</a:t>
                </a:r>
              </a:p>
              <a:p>
                <a:pPr lvl="0">
                  <a:buFontTx/>
                  <a:buChar char="-"/>
                </a:pPr>
                <a:r>
                  <a:rPr lang="en-GB" sz="1800" dirty="0">
                    <a:solidFill>
                      <a:srgbClr val="404040"/>
                    </a:solidFill>
                    <a:latin typeface="Fira Sans" pitchFamily="34"/>
                  </a:rPr>
                  <a:t>Suitable when we have long time series, no control units</a:t>
                </a:r>
              </a:p>
              <a:p>
                <a:pPr lvl="0">
                  <a:buFontTx/>
                  <a:buChar char="-"/>
                </a:pPr>
                <a:r>
                  <a:rPr lang="en-GB" sz="1800" dirty="0">
                    <a:solidFill>
                      <a:srgbClr val="404040"/>
                    </a:solidFill>
                    <a:latin typeface="Fira Sans" pitchFamily="34"/>
                  </a:rPr>
                  <a:t>Try to predict future </a:t>
                </a:r>
                <a:r>
                  <a:rPr lang="en-GB" sz="1800" b="1" dirty="0">
                    <a:solidFill>
                      <a:srgbClr val="404040"/>
                    </a:solidFill>
                    <a:latin typeface="Fira Sans" pitchFamily="34"/>
                  </a:rPr>
                  <a:t>counterfactual</a:t>
                </a:r>
                <a:r>
                  <a:rPr lang="en-GB" sz="18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sz="1800" dirty="0">
                    <a:solidFill>
                      <a:srgbClr val="404040"/>
                    </a:solidFill>
                    <a:latin typeface="Fira Sans" pitchFamily="34"/>
                  </a:rPr>
                  <a:t> from past (pre-intervention)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GB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sz="1800" dirty="0">
                    <a:solidFill>
                      <a:srgbClr val="404040"/>
                    </a:solidFill>
                    <a:latin typeface="Fira Sans" pitchFamily="34"/>
                  </a:rPr>
                  <a:t> from the treated unit</a:t>
                </a:r>
              </a:p>
              <a:p>
                <a:pPr lvl="0">
                  <a:buFontTx/>
                  <a:buChar char="-"/>
                </a:pPr>
                <a:endParaRPr lang="en-GB" sz="1800" dirty="0">
                  <a:solidFill>
                    <a:schemeClr val="bg2"/>
                  </a:solidFill>
                  <a:latin typeface="Fira Sans" pitchFamily="34"/>
                </a:endParaRPr>
              </a:p>
              <a:p>
                <a:pPr marL="0" indent="0">
                  <a:buNone/>
                </a:pPr>
                <a:r>
                  <a:rPr lang="en-GB" sz="1800" b="1" dirty="0">
                    <a:solidFill>
                      <a:schemeClr val="bg2"/>
                    </a:solidFill>
                    <a:latin typeface="Fira Sans" pitchFamily="34"/>
                  </a:rPr>
                  <a:t>Synthetic Control</a:t>
                </a:r>
              </a:p>
              <a:p>
                <a:pPr>
                  <a:buFontTx/>
                  <a:buChar char="-"/>
                </a:pPr>
                <a:r>
                  <a:rPr lang="en-GB" sz="1800" dirty="0">
                    <a:solidFill>
                      <a:schemeClr val="bg2"/>
                    </a:solidFill>
                    <a:latin typeface="Fira Sans" pitchFamily="34"/>
                  </a:rPr>
                  <a:t>Suitable when we have </a:t>
                </a:r>
                <a:r>
                  <a:rPr lang="en-GB" sz="1800" b="1" dirty="0">
                    <a:solidFill>
                      <a:schemeClr val="bg2"/>
                    </a:solidFill>
                    <a:latin typeface="Fira Sans" pitchFamily="34"/>
                  </a:rPr>
                  <a:t>many </a:t>
                </a:r>
                <a:r>
                  <a:rPr lang="en-GB" sz="1800" dirty="0">
                    <a:solidFill>
                      <a:schemeClr val="bg2"/>
                    </a:solidFill>
                    <a:latin typeface="Fira Sans" pitchFamily="34"/>
                  </a:rPr>
                  <a:t>control units</a:t>
                </a:r>
              </a:p>
              <a:p>
                <a:pPr>
                  <a:buFontTx/>
                  <a:buChar char="-"/>
                </a:pPr>
                <a:r>
                  <a:rPr lang="en-GB" sz="1800" dirty="0">
                    <a:solidFill>
                      <a:schemeClr val="bg2"/>
                    </a:solidFill>
                    <a:latin typeface="Fira Sans" pitchFamily="34"/>
                  </a:rPr>
                  <a:t>Try to predict </a:t>
                </a:r>
                <a:r>
                  <a:rPr lang="en-GB" sz="1800" b="1" dirty="0">
                    <a:solidFill>
                      <a:schemeClr val="bg2"/>
                    </a:solidFill>
                    <a:latin typeface="Fira Sans" pitchFamily="34"/>
                  </a:rPr>
                  <a:t>counterfactual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1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sz="1800" dirty="0">
                    <a:solidFill>
                      <a:schemeClr val="bg2"/>
                    </a:solidFill>
                    <a:latin typeface="Fira Sans" pitchFamily="34"/>
                  </a:rPr>
                  <a:t> for the treated unit using (a weighted average) of data from other untreated units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1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1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1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GB" sz="1800" dirty="0">
                  <a:solidFill>
                    <a:schemeClr val="bg2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endParaRPr lang="en-GB" sz="18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endParaRPr lang="en-GB" sz="20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690688"/>
                <a:ext cx="10515600" cy="4667243"/>
              </a:xfrm>
              <a:blipFill>
                <a:blip r:embed="rId2"/>
                <a:stretch>
                  <a:fillRect l="-580" t="-130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58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FC8D9E1-3539-B44B-93B1-859C902D89BF}"/>
              </a:ext>
            </a:extLst>
          </p:cNvPr>
          <p:cNvCxnSpPr>
            <a:cxnSpLocks/>
          </p:cNvCxnSpPr>
          <p:nvPr/>
        </p:nvCxnSpPr>
        <p:spPr>
          <a:xfrm flipH="1">
            <a:off x="5800436" y="3301957"/>
            <a:ext cx="3583709" cy="1011425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4203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46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4203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71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59" r="-401905" b="-8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59" r="-300000" b="-8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59" r="-201429" b="-8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59" r="-100474" b="-8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59" r="-952" b="-898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119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2727" r="-401905" b="-10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2727" r="-300000" b="-10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2727" r="-201429" b="-10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2727" r="-100474" b="-10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2727" r="-952" b="-10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6667" r="-401905" b="-8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6667" r="-300000" b="-8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6667" r="-201429" b="-8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6667" r="-100474" b="-8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6667" r="-952" b="-8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6667" r="-401905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6667" r="-300000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6667" r="-201429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6667" r="-10047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6667" r="-952" b="-7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6667" r="-401905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6667" r="-300000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6667" r="-201429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6667" r="-10047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6667" r="-952" b="-6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7049" r="-401905" b="-5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7049" r="-300000" b="-5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7049" r="-201429" b="-5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7049" r="-100474" b="-5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7049" r="-952" b="-516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8580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55556" r="-401905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55556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55556" r="-20142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55556" r="-100474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55556" r="-952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838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55556" r="-40190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55556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55556" r="-20142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55556" r="-10047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55556" r="-952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85927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42188" r="-401905" b="-19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42188" r="-300000" b="-19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42188" r="-201429" b="-19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42188" r="-100474" b="-19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42188" r="-952" b="-195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05000" r="-401905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05000" r="-300000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05000" r="-201429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05000" r="-100474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05000" r="-952" b="-1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84276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52381" r="-401905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52381" r="-300000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52381" r="-201429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52381" r="-100474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52381" r="-952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618837" y="3537527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08727"/>
            <a:ext cx="1283854" cy="1828796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975782-28B7-78BE-F63B-B70FB54E533A}"/>
              </a:ext>
            </a:extLst>
          </p:cNvPr>
          <p:cNvCxnSpPr>
            <a:stCxn id="7" idx="3"/>
          </p:cNvCxnSpPr>
          <p:nvPr/>
        </p:nvCxnSpPr>
        <p:spPr>
          <a:xfrm>
            <a:off x="5800436" y="2623125"/>
            <a:ext cx="2124364" cy="2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EC87A6-6CD7-FD13-0BF5-28A386289B24}"/>
              </a:ext>
            </a:extLst>
          </p:cNvPr>
          <p:cNvSpPr txBox="1"/>
          <p:nvPr/>
        </p:nvSpPr>
        <p:spPr>
          <a:xfrm>
            <a:off x="8558288" y="2438459"/>
            <a:ext cx="275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Fit a forecasting Model </a:t>
            </a:r>
            <a:endParaRPr lang="nl-NL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00A92-0C58-ADC1-1473-027C3674D94F}"/>
                  </a:ext>
                </a:extLst>
              </p:cNvPr>
              <p:cNvSpPr txBox="1"/>
              <p:nvPr/>
            </p:nvSpPr>
            <p:spPr>
              <a:xfrm>
                <a:off x="7630524" y="2820452"/>
                <a:ext cx="3660426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NL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00A92-0C58-ADC1-1473-027C3674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524" y="2820452"/>
                <a:ext cx="3660426" cy="284437"/>
              </a:xfrm>
              <a:prstGeom prst="rect">
                <a:avLst/>
              </a:prstGeom>
              <a:blipFill>
                <a:blip r:embed="rId3"/>
                <a:stretch>
                  <a:fillRect l="-1167" t="-19565" r="-1167" b="-3695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E47155A-0CB7-E499-CAFB-7E4DD32A9CAB}"/>
              </a:ext>
            </a:extLst>
          </p:cNvPr>
          <p:cNvSpPr txBox="1"/>
          <p:nvPr/>
        </p:nvSpPr>
        <p:spPr>
          <a:xfrm rot="20556140">
            <a:off x="7376033" y="3525445"/>
            <a:ext cx="2752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/>
                </a:solidFill>
              </a:rPr>
              <a:t>Make forecasts</a:t>
            </a:r>
            <a:endParaRPr lang="nl-NL" sz="1200" dirty="0">
              <a:solidFill>
                <a:schemeClr val="accent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6517D9-FEBD-D910-E000-E73DA7F4CA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7872" y="27993"/>
            <a:ext cx="10515600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Interrupted Time Series</a:t>
            </a:r>
            <a:endParaRPr lang="en-GB" sz="16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21FE57-22B8-7DA2-7C6D-3ECDAC76244D}"/>
                  </a:ext>
                </a:extLst>
              </p:cNvPr>
              <p:cNvSpPr txBox="1"/>
              <p:nvPr/>
            </p:nvSpPr>
            <p:spPr>
              <a:xfrm>
                <a:off x="6253725" y="4341272"/>
                <a:ext cx="6260840" cy="685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21FE57-22B8-7DA2-7C6D-3ECDAC762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725" y="4341272"/>
                <a:ext cx="6260840" cy="6850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314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So far…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197" y="1690688"/>
                <a:ext cx="10515600" cy="4667243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GB" sz="2000" b="1" dirty="0">
                    <a:solidFill>
                      <a:srgbClr val="404040"/>
                    </a:solidFill>
                    <a:latin typeface="Fira Sans" pitchFamily="34"/>
                  </a:rPr>
                  <a:t>Interrupted Time Series</a:t>
                </a:r>
              </a:p>
              <a:p>
                <a:pPr lvl="0">
                  <a:buFontTx/>
                  <a:buChar char="-"/>
                </a:pPr>
                <a:r>
                  <a:rPr lang="en-GB" sz="1800" dirty="0">
                    <a:solidFill>
                      <a:srgbClr val="404040"/>
                    </a:solidFill>
                    <a:latin typeface="Fira Sans" pitchFamily="34"/>
                  </a:rPr>
                  <a:t>Suitable when we have long time series, no control units</a:t>
                </a:r>
              </a:p>
              <a:p>
                <a:pPr lvl="0">
                  <a:buFontTx/>
                  <a:buChar char="-"/>
                </a:pPr>
                <a:r>
                  <a:rPr lang="en-GB" sz="1800" dirty="0">
                    <a:solidFill>
                      <a:srgbClr val="404040"/>
                    </a:solidFill>
                    <a:latin typeface="Fira Sans" pitchFamily="34"/>
                  </a:rPr>
                  <a:t>Try to predict future </a:t>
                </a:r>
                <a:r>
                  <a:rPr lang="en-GB" sz="1800" b="1" dirty="0">
                    <a:solidFill>
                      <a:srgbClr val="404040"/>
                    </a:solidFill>
                    <a:latin typeface="Fira Sans" pitchFamily="34"/>
                  </a:rPr>
                  <a:t>counterfactual</a:t>
                </a:r>
                <a:r>
                  <a:rPr lang="en-GB" sz="18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sz="1800" dirty="0">
                    <a:solidFill>
                      <a:srgbClr val="404040"/>
                    </a:solidFill>
                    <a:latin typeface="Fira Sans" pitchFamily="34"/>
                  </a:rPr>
                  <a:t> from past (pre-intervention)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GB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sz="1800" dirty="0">
                    <a:solidFill>
                      <a:srgbClr val="404040"/>
                    </a:solidFill>
                    <a:latin typeface="Fira Sans" pitchFamily="34"/>
                  </a:rPr>
                  <a:t> from the treated unit</a:t>
                </a:r>
              </a:p>
              <a:p>
                <a:pPr lvl="0">
                  <a:buFontTx/>
                  <a:buChar char="-"/>
                </a:pPr>
                <a:endParaRPr lang="en-GB" sz="1800" dirty="0">
                  <a:solidFill>
                    <a:schemeClr val="bg2"/>
                  </a:solidFill>
                  <a:latin typeface="Fira Sans" pitchFamily="34"/>
                </a:endParaRPr>
              </a:p>
              <a:p>
                <a:pPr marL="0" indent="0">
                  <a:buNone/>
                </a:pPr>
                <a:r>
                  <a:rPr lang="en-GB" sz="1800" b="1" dirty="0">
                    <a:solidFill>
                      <a:schemeClr val="tx1"/>
                    </a:solidFill>
                    <a:latin typeface="Fira Sans" pitchFamily="34"/>
                  </a:rPr>
                  <a:t>Synthetic Control</a:t>
                </a:r>
              </a:p>
              <a:p>
                <a:pPr>
                  <a:buFontTx/>
                  <a:buChar char="-"/>
                </a:pPr>
                <a:r>
                  <a:rPr lang="en-GB" sz="1800" dirty="0">
                    <a:solidFill>
                      <a:schemeClr val="tx1"/>
                    </a:solidFill>
                    <a:latin typeface="Fira Sans" pitchFamily="34"/>
                  </a:rPr>
                  <a:t>Suitable when we have </a:t>
                </a:r>
                <a:r>
                  <a:rPr lang="en-GB" sz="1800" b="1" dirty="0">
                    <a:solidFill>
                      <a:schemeClr val="tx1"/>
                    </a:solidFill>
                    <a:latin typeface="Fira Sans" pitchFamily="34"/>
                  </a:rPr>
                  <a:t>many </a:t>
                </a:r>
                <a:r>
                  <a:rPr lang="en-GB" sz="1800" dirty="0">
                    <a:solidFill>
                      <a:schemeClr val="tx1"/>
                    </a:solidFill>
                    <a:latin typeface="Fira Sans" pitchFamily="34"/>
                  </a:rPr>
                  <a:t>control units</a:t>
                </a:r>
              </a:p>
              <a:p>
                <a:pPr>
                  <a:buFontTx/>
                  <a:buChar char="-"/>
                </a:pPr>
                <a:r>
                  <a:rPr lang="en-GB" sz="1800" dirty="0">
                    <a:solidFill>
                      <a:schemeClr val="tx1"/>
                    </a:solidFill>
                    <a:latin typeface="Fira Sans" pitchFamily="34"/>
                  </a:rPr>
                  <a:t>Try to predict </a:t>
                </a:r>
                <a:r>
                  <a:rPr lang="en-GB" sz="1800" b="1" dirty="0">
                    <a:solidFill>
                      <a:schemeClr val="tx1"/>
                    </a:solidFill>
                    <a:latin typeface="Fira Sans" pitchFamily="34"/>
                  </a:rPr>
                  <a:t>counterfactual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sz="1800" dirty="0">
                    <a:solidFill>
                      <a:schemeClr val="tx1"/>
                    </a:solidFill>
                    <a:latin typeface="Fira Sans" pitchFamily="34"/>
                  </a:rPr>
                  <a:t> for the treated unit using (a weighted average) of data from other untreated units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GB" sz="1800" dirty="0">
                  <a:solidFill>
                    <a:schemeClr val="tx1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endParaRPr lang="en-GB" sz="18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endParaRPr lang="en-GB" sz="20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690688"/>
                <a:ext cx="10515600" cy="4667243"/>
              </a:xfrm>
              <a:blipFill>
                <a:blip r:embed="rId2"/>
                <a:stretch>
                  <a:fillRect l="-580" t="-130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9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9655" y="1021100"/>
              <a:ext cx="5913342" cy="42841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03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58750866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80581891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909512876"/>
                        </a:ext>
                      </a:extLst>
                    </a:gridCol>
                  </a:tblGrid>
                  <a:tr h="277343"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310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…</a:t>
                          </a:r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𝑗𝑡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8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3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9655" y="1021100"/>
              <a:ext cx="5913342" cy="42841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03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58750866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80581891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909512876"/>
                        </a:ext>
                      </a:extLst>
                    </a:gridCol>
                  </a:tblGrid>
                  <a:tr h="279922"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3108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6" t="-64789" r="-800926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926" t="-64789" r="-700926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26" t="-64789" r="-600926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926" t="-64789" r="-500926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4673" t="-64789" r="-405607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0000" t="-64789" r="-301852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600000" t="-64789" r="-201852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…</a:t>
                          </a:r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800000" t="-64789" r="-1852" b="-8295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208929" r="-800926" b="-9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208929" r="-700926" b="-9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208929" r="-600926" b="-9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208929" r="-500926" b="-9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208929" r="-405607" b="-9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314545" r="-800926" b="-8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314545" r="-700926" b="-8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314545" r="-600926" b="-8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314545" r="-500926" b="-8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314545" r="-405607" b="-8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8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407143" r="-800926" b="-7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407143" r="-700926" b="-7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407143" r="-600926" b="-7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407143" r="-500926" b="-7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407143" r="-405607" b="-7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3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507143" r="-800926" b="-6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507143" r="-700926" b="-6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507143" r="-600926" b="-6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507143" r="-500926" b="-6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507143" r="-405607" b="-6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618182" r="-800926" b="-56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618182" r="-700926" b="-56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618182" r="-600926" b="-56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618182" r="-500926" b="-56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618182" r="-405607" b="-56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8580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617188" r="-800926" b="-385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617188" r="-700926" b="-385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617188" r="-600926" b="-385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617188" r="-500926" b="-385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617188" r="-405607" b="-385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838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728571" r="-800926" b="-2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728571" r="-700926" b="-2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728571" r="-600926" b="-2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728571" r="-500926" b="-2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728571" r="-405607" b="-2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85927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828571" r="-800926" b="-1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828571" r="-700926" b="-1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828571" r="-600926" b="-1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828571" r="-500926" b="-1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828571" r="-405607" b="-1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1044643" r="-800926" b="-1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1044643" r="-700926" b="-1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1044643" r="-600926" b="-1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1044643" r="-500926" b="-1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1044643" r="-405607" b="-1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84276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1017460" r="-800926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1017460" r="-700926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1017460" r="-600926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1017460" r="-500926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1017460" r="-405607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719655" y="3427733"/>
            <a:ext cx="591334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1BA4C-8634-13D8-D47A-EE6BA0D4AF7D}"/>
                  </a:ext>
                </a:extLst>
              </p:cNvPr>
              <p:cNvSpPr txBox="1"/>
              <p:nvPr/>
            </p:nvSpPr>
            <p:spPr>
              <a:xfrm>
                <a:off x="6371377" y="1962332"/>
                <a:ext cx="6097508" cy="1172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1BA4C-8634-13D8-D47A-EE6BA0D4A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377" y="1962332"/>
                <a:ext cx="6097508" cy="1172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9BBC9B1-5396-7C3F-D122-95507E1D1BE0}"/>
              </a:ext>
            </a:extLst>
          </p:cNvPr>
          <p:cNvSpPr/>
          <p:nvPr/>
        </p:nvSpPr>
        <p:spPr>
          <a:xfrm>
            <a:off x="2687782" y="1711875"/>
            <a:ext cx="662000" cy="1715857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848A47-ED88-A533-A21E-9C19FD5F82D2}"/>
              </a:ext>
            </a:extLst>
          </p:cNvPr>
          <p:cNvCxnSpPr>
            <a:cxnSpLocks/>
          </p:cNvCxnSpPr>
          <p:nvPr/>
        </p:nvCxnSpPr>
        <p:spPr>
          <a:xfrm>
            <a:off x="6632996" y="2569804"/>
            <a:ext cx="1397428" cy="0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BCC6BF8-A92E-A8EB-DE26-EC508272BB09}"/>
              </a:ext>
            </a:extLst>
          </p:cNvPr>
          <p:cNvSpPr/>
          <p:nvPr/>
        </p:nvSpPr>
        <p:spPr>
          <a:xfrm>
            <a:off x="4011781" y="1711875"/>
            <a:ext cx="2621215" cy="1715857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610C99-CDC8-4A6C-DFE7-8400B13C63A2}"/>
              </a:ext>
            </a:extLst>
          </p:cNvPr>
          <p:cNvSpPr txBox="1"/>
          <p:nvPr/>
        </p:nvSpPr>
        <p:spPr>
          <a:xfrm>
            <a:off x="8492482" y="1527209"/>
            <a:ext cx="229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Estimate Weights</a:t>
            </a:r>
            <a:endParaRPr lang="nl-NL" dirty="0">
              <a:solidFill>
                <a:schemeClr val="accent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F7E866-46F0-82D6-588E-956A98A13D2E}"/>
              </a:ext>
            </a:extLst>
          </p:cNvPr>
          <p:cNvSpPr/>
          <p:nvPr/>
        </p:nvSpPr>
        <p:spPr>
          <a:xfrm>
            <a:off x="4011780" y="3444784"/>
            <a:ext cx="2621215" cy="1860451"/>
          </a:xfrm>
          <a:prstGeom prst="rect">
            <a:avLst/>
          </a:prstGeom>
          <a:noFill/>
          <a:ln w="412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8906-2D94-B74C-E7BA-A67FB1F48E87}"/>
                  </a:ext>
                </a:extLst>
              </p:cNvPr>
              <p:cNvSpPr txBox="1"/>
              <p:nvPr/>
            </p:nvSpPr>
            <p:spPr>
              <a:xfrm>
                <a:off x="10936610" y="2406913"/>
                <a:ext cx="829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8906-2D94-B74C-E7BA-A67FB1F4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610" y="2406913"/>
                <a:ext cx="8292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022EC-BA68-1E89-B2E6-8DEC23B9DB8A}"/>
              </a:ext>
            </a:extLst>
          </p:cNvPr>
          <p:cNvCxnSpPr>
            <a:cxnSpLocks/>
          </p:cNvCxnSpPr>
          <p:nvPr/>
        </p:nvCxnSpPr>
        <p:spPr>
          <a:xfrm>
            <a:off x="9840009" y="3185859"/>
            <a:ext cx="0" cy="751659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D30ADD-32F7-B9D1-4FAA-EB47C8BB4FD3}"/>
                  </a:ext>
                </a:extLst>
              </p:cNvPr>
              <p:cNvSpPr txBox="1"/>
              <p:nvPr/>
            </p:nvSpPr>
            <p:spPr>
              <a:xfrm>
                <a:off x="6371377" y="3856604"/>
                <a:ext cx="6097508" cy="1172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  <m:r>
                        <a:rPr lang="en-US" sz="24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D30ADD-32F7-B9D1-4FAA-EB47C8BB4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377" y="3856604"/>
                <a:ext cx="6097508" cy="1172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A227AA-10FF-8D7C-D66F-7F035146ABDF}"/>
              </a:ext>
            </a:extLst>
          </p:cNvPr>
          <p:cNvCxnSpPr>
            <a:cxnSpLocks/>
          </p:cNvCxnSpPr>
          <p:nvPr/>
        </p:nvCxnSpPr>
        <p:spPr>
          <a:xfrm flipH="1">
            <a:off x="3349782" y="4460039"/>
            <a:ext cx="4701467" cy="0"/>
          </a:xfrm>
          <a:prstGeom prst="straightConnector1">
            <a:avLst/>
          </a:prstGeom>
          <a:ln w="635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83FCC5-5644-4A64-33CE-CEB60ABDB79E}"/>
                  </a:ext>
                </a:extLst>
              </p:cNvPr>
              <p:cNvSpPr txBox="1"/>
              <p:nvPr/>
            </p:nvSpPr>
            <p:spPr>
              <a:xfrm>
                <a:off x="2570095" y="5792897"/>
                <a:ext cx="6260840" cy="685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83FCC5-5644-4A64-33CE-CEB60ABD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095" y="5792897"/>
                <a:ext cx="6260840" cy="6850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36C44C52-81B2-1F50-8DEC-A798B5CC86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830" y="39308"/>
            <a:ext cx="10515600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Synthetic Control</a:t>
            </a:r>
            <a:endParaRPr lang="en-GB" sz="1600" kern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773B67-759C-9AC7-E11D-6540559B54F4}"/>
              </a:ext>
            </a:extLst>
          </p:cNvPr>
          <p:cNvSpPr txBox="1"/>
          <p:nvPr/>
        </p:nvSpPr>
        <p:spPr>
          <a:xfrm>
            <a:off x="8289660" y="5179734"/>
            <a:ext cx="229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Impute counterfactual</a:t>
            </a:r>
            <a:endParaRPr lang="nl-NL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DB4443-BD65-5BC1-72AC-3B191341F1EA}"/>
                  </a:ext>
                </a:extLst>
              </p:cNvPr>
              <p:cNvSpPr txBox="1"/>
              <p:nvPr/>
            </p:nvSpPr>
            <p:spPr>
              <a:xfrm>
                <a:off x="10936611" y="4275373"/>
                <a:ext cx="829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DB4443-BD65-5BC1-72AC-3B191341F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611" y="4275373"/>
                <a:ext cx="8292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70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This Lecture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197" y="1690688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Methods which </a:t>
                </a:r>
                <a:r>
                  <a:rPr lang="en-GB" sz="2000" b="1" dirty="0">
                    <a:solidFill>
                      <a:srgbClr val="404040"/>
                    </a:solidFill>
                    <a:latin typeface="Fira Sans" pitchFamily="34"/>
                  </a:rPr>
                  <a:t>combine </a:t>
                </a: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interrupted time series and (synthetic) control analysis</a:t>
                </a:r>
              </a:p>
              <a:p>
                <a:pPr marL="0" lvl="0" indent="0">
                  <a:buNone/>
                </a:pPr>
                <a:endParaRPr lang="en-GB" sz="20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Try to predict future counterfactual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 directly from:</a:t>
                </a:r>
              </a:p>
              <a:p>
                <a:pPr lvl="0">
                  <a:buFontTx/>
                  <a:buChar char="-"/>
                </a:pP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Pre-intervention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GB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sz="2000" b="1" dirty="0">
                    <a:solidFill>
                      <a:srgbClr val="404040"/>
                    </a:solidFill>
                    <a:latin typeface="Fira Sans" pitchFamily="34"/>
                  </a:rPr>
                  <a:t>from the treated unit</a:t>
                </a:r>
              </a:p>
              <a:p>
                <a:pPr marL="0" lvl="0" indent="0">
                  <a:buNone/>
                </a:pPr>
                <a:r>
                  <a:rPr lang="en-GB" sz="2000" b="1" dirty="0">
                    <a:solidFill>
                      <a:srgbClr val="404040"/>
                    </a:solidFill>
                    <a:latin typeface="Fira Sans" pitchFamily="34"/>
                  </a:rPr>
                  <a:t>AND</a:t>
                </a:r>
              </a:p>
              <a:p>
                <a:pPr lvl="0">
                  <a:buFontTx/>
                  <a:buChar char="-"/>
                </a:pP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Post-intervention data from </a:t>
                </a:r>
                <a:r>
                  <a:rPr lang="en-GB" sz="2000" b="1" dirty="0">
                    <a:solidFill>
                      <a:srgbClr val="404040"/>
                    </a:solidFill>
                    <a:latin typeface="Fira Sans" pitchFamily="34"/>
                  </a:rPr>
                  <a:t>one or more</a:t>
                </a:r>
                <a:r>
                  <a:rPr lang="en-GB" sz="2000" dirty="0">
                    <a:solidFill>
                      <a:srgbClr val="404040"/>
                    </a:solidFill>
                    <a:latin typeface="Fira Sans" pitchFamily="34"/>
                  </a:rPr>
                  <a:t>  other</a:t>
                </a:r>
                <a:r>
                  <a:rPr lang="en-GB" sz="2000" b="1" dirty="0">
                    <a:solidFill>
                      <a:srgbClr val="404040"/>
                    </a:solidFill>
                    <a:latin typeface="Fira Sans" pitchFamily="34"/>
                  </a:rPr>
                  <a:t> untreated units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GB" sz="20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endParaRPr lang="en-GB" sz="18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r>
                  <a:rPr lang="en-GB" sz="1800" b="1" dirty="0">
                    <a:solidFill>
                      <a:srgbClr val="404040"/>
                    </a:solidFill>
                    <a:latin typeface="Fira Sans" pitchFamily="34"/>
                  </a:rPr>
                  <a:t>Two parts:</a:t>
                </a:r>
              </a:p>
              <a:p>
                <a:pPr marL="342900" lvl="0" indent="-342900">
                  <a:buAutoNum type="arabicPeriod"/>
                </a:pPr>
                <a:r>
                  <a:rPr lang="en-GB" sz="1800" dirty="0">
                    <a:solidFill>
                      <a:srgbClr val="404040"/>
                    </a:solidFill>
                    <a:latin typeface="Fira Sans" pitchFamily="34"/>
                  </a:rPr>
                  <a:t>Controlled Interrupted Time Series (CITS); suitable with relatively few control/covariate time series</a:t>
                </a:r>
              </a:p>
              <a:p>
                <a:pPr marL="342900" lvl="0" indent="-342900">
                  <a:buAutoNum type="arabicPeriod"/>
                </a:pPr>
                <a:r>
                  <a:rPr lang="en-GB" sz="1800" dirty="0">
                    <a:solidFill>
                      <a:srgbClr val="404040"/>
                    </a:solidFill>
                    <a:latin typeface="Fira Sans" pitchFamily="34"/>
                  </a:rPr>
                  <a:t>(Synthetic) CITS with the </a:t>
                </a:r>
                <a:r>
                  <a:rPr lang="en-GB" sz="1800" dirty="0" err="1">
                    <a:solidFill>
                      <a:srgbClr val="404040"/>
                    </a:solidFill>
                    <a:latin typeface="Fira Sans" pitchFamily="34"/>
                  </a:rPr>
                  <a:t>CausalImpact</a:t>
                </a:r>
                <a:r>
                  <a:rPr lang="en-GB" sz="1800" dirty="0">
                    <a:solidFill>
                      <a:srgbClr val="404040"/>
                    </a:solidFill>
                    <a:latin typeface="Fira Sans" pitchFamily="34"/>
                  </a:rPr>
                  <a:t> package; many control time series</a:t>
                </a:r>
              </a:p>
              <a:p>
                <a:pPr marL="0" lvl="0" indent="0">
                  <a:buNone/>
                </a:pPr>
                <a:endParaRPr lang="en-GB" sz="20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690688"/>
                <a:ext cx="10515600" cy="4667243"/>
              </a:xfrm>
              <a:blipFill>
                <a:blip r:embed="rId2"/>
                <a:stretch>
                  <a:fillRect l="-580" t="-130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0804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44B798C-FF26-2BC0-6FF8-AAAB0642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384079"/>
            <a:ext cx="10258425" cy="56690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3D023-392B-5464-649A-01558560FD02}"/>
              </a:ext>
            </a:extLst>
          </p:cNvPr>
          <p:cNvSpPr/>
          <p:nvPr/>
        </p:nvSpPr>
        <p:spPr>
          <a:xfrm>
            <a:off x="2878819" y="1693547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8FD93-9BD5-9797-0EF7-35716914103D}"/>
              </a:ext>
            </a:extLst>
          </p:cNvPr>
          <p:cNvSpPr/>
          <p:nvPr/>
        </p:nvSpPr>
        <p:spPr>
          <a:xfrm>
            <a:off x="5585896" y="1693547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75D71-D559-05A8-C2C3-CF1D60883369}"/>
              </a:ext>
            </a:extLst>
          </p:cNvPr>
          <p:cNvSpPr/>
          <p:nvPr/>
        </p:nvSpPr>
        <p:spPr>
          <a:xfrm>
            <a:off x="2896834" y="3144514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EE7881-3E47-AFDC-26FC-567A5BCF17F4}"/>
              </a:ext>
            </a:extLst>
          </p:cNvPr>
          <p:cNvSpPr/>
          <p:nvPr/>
        </p:nvSpPr>
        <p:spPr>
          <a:xfrm>
            <a:off x="2878819" y="4592161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 w="41275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AFA13B-37E8-C9E8-9C4D-0937B5956CBC}"/>
              </a:ext>
            </a:extLst>
          </p:cNvPr>
          <p:cNvSpPr/>
          <p:nvPr/>
        </p:nvSpPr>
        <p:spPr>
          <a:xfrm>
            <a:off x="5567881" y="3144514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042073-7FBB-4441-2B0F-B0711D79E379}"/>
              </a:ext>
            </a:extLst>
          </p:cNvPr>
          <p:cNvSpPr/>
          <p:nvPr/>
        </p:nvSpPr>
        <p:spPr>
          <a:xfrm>
            <a:off x="8265722" y="3144514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97D276-2D84-CCFC-C13B-2CED8EC8382F}"/>
              </a:ext>
            </a:extLst>
          </p:cNvPr>
          <p:cNvSpPr/>
          <p:nvPr/>
        </p:nvSpPr>
        <p:spPr>
          <a:xfrm>
            <a:off x="8283737" y="1681926"/>
            <a:ext cx="2679826" cy="1457608"/>
          </a:xfrm>
          <a:prstGeom prst="rect">
            <a:avLst/>
          </a:prstGeom>
          <a:solidFill>
            <a:schemeClr val="tx1">
              <a:lumMod val="75000"/>
              <a:lumOff val="25000"/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5C3860-BCA1-B97B-62D6-1A58A334122F}"/>
              </a:ext>
            </a:extLst>
          </p:cNvPr>
          <p:cNvSpPr/>
          <p:nvPr/>
        </p:nvSpPr>
        <p:spPr>
          <a:xfrm>
            <a:off x="5558645" y="4592161"/>
            <a:ext cx="2715856" cy="145096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3867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1352</Words>
  <Application>Microsoft Office PowerPoint</Application>
  <PresentationFormat>Widescreen</PresentationFormat>
  <Paragraphs>489</Paragraphs>
  <Slides>32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Cambria Math</vt:lpstr>
      <vt:lpstr>Arial</vt:lpstr>
      <vt:lpstr>Calibri</vt:lpstr>
      <vt:lpstr>Fira Sans</vt:lpstr>
      <vt:lpstr>Calibri Light</vt:lpstr>
      <vt:lpstr>Office Theme</vt:lpstr>
      <vt:lpstr>Controlled ITS &amp; CausalImpact</vt:lpstr>
      <vt:lpstr>PowerPoint Presentation</vt:lpstr>
      <vt:lpstr>So far…</vt:lpstr>
      <vt:lpstr>So far…</vt:lpstr>
      <vt:lpstr>Interrupted Time Series</vt:lpstr>
      <vt:lpstr>So far…</vt:lpstr>
      <vt:lpstr>Synthetic Control</vt:lpstr>
      <vt:lpstr>This Lecture</vt:lpstr>
      <vt:lpstr>PowerPoint Presentation</vt:lpstr>
      <vt:lpstr>Controlled Interrupted Time Series </vt:lpstr>
      <vt:lpstr>PowerPoint Presentation</vt:lpstr>
      <vt:lpstr>Controlled Interrupted Time Series </vt:lpstr>
      <vt:lpstr>Controlled Interrupted Time Series </vt:lpstr>
      <vt:lpstr>PowerPoint Presentation</vt:lpstr>
      <vt:lpstr>PowerPoint Presentation</vt:lpstr>
      <vt:lpstr>Key Assumptions</vt:lpstr>
      <vt:lpstr>PowerPoint Presentation</vt:lpstr>
      <vt:lpstr>CausalImpact</vt:lpstr>
      <vt:lpstr>PowerPoint Presentation</vt:lpstr>
      <vt:lpstr>CausalImpact</vt:lpstr>
      <vt:lpstr>PowerPoint Presentation</vt:lpstr>
      <vt:lpstr>CausalImpact in action</vt:lpstr>
      <vt:lpstr>PowerPoint Presentation</vt:lpstr>
      <vt:lpstr>PowerPoint Presentation</vt:lpstr>
      <vt:lpstr>Behind the scenes</vt:lpstr>
      <vt:lpstr>Behind the scenes</vt:lpstr>
      <vt:lpstr>Practical: fpp3, causalimpact</vt:lpstr>
      <vt:lpstr>Break</vt:lpstr>
      <vt:lpstr>Default dark slide</vt:lpstr>
      <vt:lpstr>Is this an impact slide?</vt:lpstr>
      <vt:lpstr>Here is an impactful slide with a sentence on it.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Ryan, O. (Oisín)</cp:lastModifiedBy>
  <cp:revision>60</cp:revision>
  <dcterms:created xsi:type="dcterms:W3CDTF">2020-09-17T14:27:00Z</dcterms:created>
  <dcterms:modified xsi:type="dcterms:W3CDTF">2023-05-19T11:54:33Z</dcterms:modified>
</cp:coreProperties>
</file>